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10" r:id="rId4"/>
    <p:sldMasterId id="2147483723" r:id="rId5"/>
  </p:sldMasterIdLst>
  <p:notesMasterIdLst>
    <p:notesMasterId r:id="rId74"/>
  </p:notesMasterIdLst>
  <p:sldIdLst>
    <p:sldId id="356" r:id="rId6"/>
    <p:sldId id="282" r:id="rId7"/>
    <p:sldId id="256" r:id="rId8"/>
    <p:sldId id="305" r:id="rId9"/>
    <p:sldId id="257" r:id="rId10"/>
    <p:sldId id="295" r:id="rId11"/>
    <p:sldId id="306" r:id="rId12"/>
    <p:sldId id="307" r:id="rId13"/>
    <p:sldId id="285" r:id="rId14"/>
    <p:sldId id="286" r:id="rId15"/>
    <p:sldId id="308" r:id="rId16"/>
    <p:sldId id="296" r:id="rId17"/>
    <p:sldId id="315" r:id="rId18"/>
    <p:sldId id="280" r:id="rId19"/>
    <p:sldId id="279" r:id="rId20"/>
    <p:sldId id="326" r:id="rId21"/>
    <p:sldId id="327" r:id="rId22"/>
    <p:sldId id="309" r:id="rId23"/>
    <p:sldId id="277" r:id="rId24"/>
    <p:sldId id="317" r:id="rId25"/>
    <p:sldId id="324" r:id="rId26"/>
    <p:sldId id="290" r:id="rId27"/>
    <p:sldId id="357" r:id="rId28"/>
    <p:sldId id="358" r:id="rId29"/>
    <p:sldId id="359" r:id="rId30"/>
    <p:sldId id="332" r:id="rId31"/>
    <p:sldId id="333" r:id="rId32"/>
    <p:sldId id="334" r:id="rId33"/>
    <p:sldId id="335" r:id="rId34"/>
    <p:sldId id="348" r:id="rId35"/>
    <p:sldId id="301" r:id="rId36"/>
    <p:sldId id="300" r:id="rId37"/>
    <p:sldId id="271" r:id="rId38"/>
    <p:sldId id="341" r:id="rId39"/>
    <p:sldId id="342" r:id="rId40"/>
    <p:sldId id="337" r:id="rId41"/>
    <p:sldId id="338" r:id="rId42"/>
    <p:sldId id="339" r:id="rId43"/>
    <p:sldId id="354" r:id="rId44"/>
    <p:sldId id="350" r:id="rId45"/>
    <p:sldId id="318" r:id="rId46"/>
    <p:sldId id="303" r:id="rId47"/>
    <p:sldId id="304" r:id="rId48"/>
    <p:sldId id="320" r:id="rId49"/>
    <p:sldId id="299" r:id="rId50"/>
    <p:sldId id="311" r:id="rId51"/>
    <p:sldId id="310" r:id="rId52"/>
    <p:sldId id="313" r:id="rId53"/>
    <p:sldId id="312" r:id="rId54"/>
    <p:sldId id="314" r:id="rId55"/>
    <p:sldId id="287" r:id="rId56"/>
    <p:sldId id="288" r:id="rId57"/>
    <p:sldId id="289" r:id="rId58"/>
    <p:sldId id="329" r:id="rId59"/>
    <p:sldId id="274" r:id="rId60"/>
    <p:sldId id="275" r:id="rId61"/>
    <p:sldId id="351" r:id="rId62"/>
    <p:sldId id="352" r:id="rId63"/>
    <p:sldId id="328" r:id="rId64"/>
    <p:sldId id="330" r:id="rId65"/>
    <p:sldId id="353" r:id="rId66"/>
    <p:sldId id="273" r:id="rId67"/>
    <p:sldId id="278" r:id="rId68"/>
    <p:sldId id="349" r:id="rId69"/>
    <p:sldId id="325" r:id="rId70"/>
    <p:sldId id="321" r:id="rId71"/>
    <p:sldId id="322" r:id="rId72"/>
    <p:sldId id="346" r:id="rId73"/>
  </p:sldIdLst>
  <p:sldSz cx="12192000" cy="6858000"/>
  <p:notesSz cx="7315200" cy="96012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BDD1F9"/>
    <a:srgbClr val="DEC8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56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25F0703-C60B-47EE-97D1-679004E71726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9D7D0A1-B4C4-44CD-A357-C5D51A4CDA7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14990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47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7D0A1-B4C4-44CD-A357-C5D51A4CDA75}" type="slidenum">
              <a:rPr lang="ro-RO" smtClean="0"/>
              <a:pPr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33267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668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05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31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3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50866-680E-40E4-9824-04EBB144EC21}" type="slidenum">
              <a:rPr 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6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7D0A1-B4C4-44CD-A357-C5D51A4CDA75}" type="slidenum">
              <a:rPr lang="ro-RO" smtClean="0"/>
              <a:pPr/>
              <a:t>41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1421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Ceava 2010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96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smtClean="0"/>
              <a:t>Clic pentru a edita stilul de subtitlu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844411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792314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14557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F686F-0256-4E7A-B9BC-4A8BF63148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5AAC0-8674-48C4-8952-5E9370F6D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6919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556C-62BD-436A-87DE-B5E49ACD6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8745C-0752-44BB-8F98-E65843DD4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815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F7450-95D7-4A49-9950-F4CCAD0218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38559-1F14-40F6-B69E-BEAB086F8A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6661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8E227-C947-4DDA-8FD1-62EC34232E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EAE6F-A3D4-4A2A-B263-62F6E56313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1155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3F5EB-ED5D-45DC-BA21-CC5FEEBBB0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68E67-42BB-4C03-8405-8BBD27C07C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51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BE3B-3691-4E60-9E0E-17DABD7E95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841B0-49DC-41C4-858D-AB310A1B98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1247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E0E66-DA7D-41B5-A7A7-76EB2263CC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31ED1-4195-4BFC-885A-F315F2BFB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0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F8D3-F8E6-4BB6-9540-D7158C729F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C688E-3840-4D12-BA84-211E04A80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550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975131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6AAA-BAF5-4FC0-A167-E94F8FBC76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57011-2AFA-4C48-A824-D442531F6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954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8F56-DDC5-42AE-A96A-E1E3274A5D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0FAAC-4BAD-44DE-B385-8109C28AA1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7892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94BF0-8878-4351-B967-0AC8E1AA0D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49D2F-6587-4E07-A831-423DA1E8A6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68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1219200" y="6019800"/>
            <a:ext cx="9956800" cy="381000"/>
          </a:xfrm>
          <a:prstGeom prst="rect">
            <a:avLst/>
          </a:prstGeo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88900" y="6559551"/>
            <a:ext cx="3251200" cy="24447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DC786BF-4092-4095-B7BA-75B5DED64310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11/14/2013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0FCBC26-C2ED-4F6F-85B2-9CECE72FD086}" type="slidenum">
              <a:rPr lang="en-US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>
          <a:xfrm>
            <a:off x="3994151" y="6557963"/>
            <a:ext cx="6197600" cy="247650"/>
          </a:xfrm>
        </p:spPr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989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B2B36-CD25-471A-847E-843D7821E5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BC69F-7841-4029-84FF-AB7F0740C1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5943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0B00-AA5C-4C3C-8FDD-01AB8A8A74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C1194-0F85-434B-B93B-8B18AA2E43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234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45D02-D85A-475A-90AB-09671077AE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9E8A1-0DD2-4BBB-B6F9-E71DED5DE3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8587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FAE78-8C02-468F-BB32-A0D4BA77BC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B7C30-A805-4845-9661-F75327330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7656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ABDA9-C7FD-4D84-84FB-0EE3240743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B4405-D6D6-40B3-A0B1-4A5E899C92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803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93976-14EA-4918-A79A-4519AFC13D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55020-4A49-47BE-B8B0-8F61E3EEE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91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83409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0167-6888-4270-BBAC-7BA339A7BF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84D00-E2FF-4678-ABAA-1317AFCE5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399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E83D-C2B9-4660-A3AB-BC17CF540C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D8A43-DB8B-47D6-BDAC-92359657AF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9349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6516-4EFB-4AF8-B143-A3F5AFBC0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317C0-B705-497A-8551-294E9A9540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453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E264-EB36-4826-9867-93137690A7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E91D5-AF92-402C-B68B-D4B2DF624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508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5D7B-D72C-45E4-8916-E2DF2B580C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1D39F-C0D0-45D0-BA66-61ACB970C6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917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1219200" y="6019800"/>
            <a:ext cx="9956800" cy="381000"/>
          </a:xfrm>
          <a:prstGeom prst="rect">
            <a:avLst/>
          </a:prstGeo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88900" y="6559551"/>
            <a:ext cx="3251200" cy="24447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6379B3D-012A-4D77-AC54-4633DA89D34A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11/14/2013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3DE00456-38BA-4A9A-A133-090B6DE75619}" type="slidenum">
              <a:rPr lang="en-US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>
          <a:xfrm>
            <a:off x="3994151" y="6557963"/>
            <a:ext cx="6197600" cy="247650"/>
          </a:xfrm>
        </p:spPr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922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3EEBF-3514-4C6A-9A5D-6C4EC78300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8C37A-F9D6-4FF7-A2D9-D59B0D69B5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0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1723-A806-4E04-85E7-4425E02862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62C2B-80A1-4B8E-9B93-9F4D1D1A42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021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97E8-2C1B-4DEC-B8DE-BF2660664B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A4DBB-3241-45DC-BE02-3F2FD7B87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98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E846-0777-4139-BCB1-4395F576ED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02D93-556C-4FAA-94D1-E9E130A280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61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612593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EB5DF-3A39-4838-9BE3-37B066ECD7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6350D-5D87-4EFA-B8A9-4EC01D7DD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6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9BAA-1F76-41C7-834A-9B4443542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ED576-7E66-4020-BB68-651057795A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3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9078-1115-4756-9671-CF8D6A3622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DCC29-B635-43E7-B418-8A5FB59C5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740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8127-BF3D-4B5F-8D5C-B534AC4DD7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B5645-A36A-4DE2-A54A-4871DD9675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082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2757-A031-4669-910E-37B2F67BC3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D3984-BEF4-4568-916B-FCAC859E6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51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D6AEC-D63C-423D-980A-D96BC17C3D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C19E6-B240-4AE9-ADBE-2C876BE2E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391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1B4A-016C-4D8F-A722-A71349710B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45731-A3C2-4112-AFAD-7A6C32CA8B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871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5489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3EEBF-3514-4C6A-9A5D-6C4EC78300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8C37A-F9D6-4FF7-A2D9-D59B0D69B5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0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1723-A806-4E04-85E7-4425E02862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62C2B-80A1-4B8E-9B93-9F4D1D1A42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01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287297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97E8-2C1B-4DEC-B8DE-BF2660664B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A4DBB-3241-45DC-BE02-3F2FD7B87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176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E846-0777-4139-BCB1-4395F576ED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02D93-556C-4FAA-94D1-E9E130A280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952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EB5DF-3A39-4838-9BE3-37B066ECD7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6350D-5D87-4EFA-B8A9-4EC01D7DD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655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9BAA-1F76-41C7-834A-9B4443542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ED576-7E66-4020-BB68-651057795A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42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9078-1115-4756-9671-CF8D6A3622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DCC29-B635-43E7-B418-8A5FB59C5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39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8127-BF3D-4B5F-8D5C-B534AC4DD7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B5645-A36A-4DE2-A54A-4871DD9675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67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2757-A031-4669-910E-37B2F67BC3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D3984-BEF4-4568-916B-FCAC859E6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855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D6AEC-D63C-423D-980A-D96BC17C3D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C19E6-B240-4AE9-ADBE-2C876BE2E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47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1B4A-016C-4D8F-A722-A71349710B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45731-A3C2-4112-AFAD-7A6C32CA8B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60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538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238324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082702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66092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263896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73FA4-FA43-4BC4-8E1F-D43EE50C2EAC}" type="datetimeFigureOut">
              <a:rPr lang="ro-RO" smtClean="0"/>
              <a:pPr/>
              <a:t>14.11.2013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CF89-6E2D-4303-BF6D-845D4EA1B6A0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88637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F487D0-CEB7-4DD7-84BD-DAE89BEA46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12BF8C-BEA1-4649-9F26-F19281A412D8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84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C09E7D-82B9-4C41-9E01-D96F0A123E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A41E72-A713-4ED7-B5F8-B3C5D3BCF18F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8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Tm="7000">
        <p15:prstTrans prst="curtains"/>
      </p:transition>
    </mc:Choice>
    <mc:Fallback>
      <p:transition spd="slow" advTm="7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5F91FC-8861-4474-8F45-11C6049352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7C426-DD69-4A55-A064-8F3E99E75B68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49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5F91FC-8861-4474-8F45-11C6049352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7C426-DD69-4A55-A064-8F3E99E75B68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9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Relationship Id="rId1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jpeg"/><Relationship Id="rId5" Type="http://schemas.openxmlformats.org/officeDocument/2006/relationships/hyperlink" Target="http://ler.is.edu.ro/index.php?option=com_content&amp;view=article&amp;id=516:innovation-in-development&amp;catid=211:evenimente&amp;Itemid=205" TargetMode="Externa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7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6" name="Dreptunghi 5"/>
          <p:cNvSpPr/>
          <p:nvPr/>
        </p:nvSpPr>
        <p:spPr>
          <a:xfrm>
            <a:off x="244644" y="1334465"/>
            <a:ext cx="117267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Pentru </a:t>
            </a:r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formarea unui om sunt </a:t>
            </a:r>
            <a:r>
              <a:rPr lang="ro-RO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esenţiale</a:t>
            </a:r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întâlnirile. Dacă nu </a:t>
            </a:r>
            <a:r>
              <a:rPr lang="ro-RO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eşti</a:t>
            </a:r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atent, ratezi aceste întâlniri</a:t>
            </a:r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.(…) </a:t>
            </a:r>
          </a:p>
          <a:p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</a:t>
            </a:r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ratezi cele trei-patru întâlniri esenţiale ale vieţii tale, un mare profesor, o mare iubire, un prilej, nu neapărat un om, </a:t>
            </a:r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pierzi ca o cometă pe o orbită marginală</a:t>
            </a:r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</a:p>
          <a:p>
            <a:pPr algn="just"/>
            <a:r>
              <a:rPr lang="ro-RO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Andrei Pleșu</a:t>
            </a:r>
            <a:endParaRPr lang="ro-RO" sz="40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417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03430">
            <a:off x="811487" y="2337914"/>
            <a:ext cx="4981306" cy="3735980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78417">
            <a:off x="6978195" y="2519577"/>
            <a:ext cx="4693669" cy="3520252"/>
          </a:xfrm>
          <a:prstGeom prst="rect">
            <a:avLst/>
          </a:prstGeom>
        </p:spPr>
      </p:pic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reptunghi 5"/>
          <p:cNvSpPr/>
          <p:nvPr/>
        </p:nvSpPr>
        <p:spPr>
          <a:xfrm>
            <a:off x="4027508" y="5962508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Profesori </a:t>
            </a: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ieri </a:t>
            </a: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585995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21305" y="1648327"/>
            <a:ext cx="8088862" cy="4427622"/>
          </a:xfrm>
          <a:prstGeom prst="rect">
            <a:avLst/>
          </a:prstGeom>
        </p:spPr>
      </p:pic>
      <p:sp>
        <p:nvSpPr>
          <p:cNvPr id="3" name="CasetăText 2"/>
          <p:cNvSpPr txBox="1"/>
          <p:nvPr/>
        </p:nvSpPr>
        <p:spPr>
          <a:xfrm>
            <a:off x="4259178" y="6089958"/>
            <a:ext cx="4235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Profesori de azi …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58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6727" y="1335688"/>
            <a:ext cx="1191126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Astăzi, chiar dacă actorii s-au schimbat, piesa a rămas </a:t>
            </a:r>
            <a:r>
              <a:rPr lang="ro-RO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aceeaşi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astfel încât la cea de-a 49-a sărbătoare, regăsim MODELUL RACOVIŢIST, prin: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o-RO" sz="48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Stimularea jocului </a:t>
            </a:r>
            <a:r>
              <a:rPr lang="ro-RO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cunoaşterii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descoperirii de sine, prin paginile </a:t>
            </a:r>
            <a:r>
              <a:rPr lang="ro-RO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cărţilor</a:t>
            </a:r>
            <a:endParaRPr lang="en-US" sz="4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0047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17021">
            <a:off x="291488" y="2369894"/>
            <a:ext cx="4204957" cy="2549401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73110">
            <a:off x="7315199" y="2346675"/>
            <a:ext cx="4277739" cy="2854336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0805" y="3946271"/>
            <a:ext cx="3859089" cy="2574845"/>
          </a:xfrm>
          <a:prstGeom prst="rect">
            <a:avLst/>
          </a:prstGeom>
        </p:spPr>
      </p:pic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1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36105" y="2545923"/>
            <a:ext cx="5594684" cy="3581738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9611" y="2575337"/>
            <a:ext cx="4946316" cy="3552324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3352330" y="1713499"/>
            <a:ext cx="7427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FILIT – „Scriitori printre liceeni”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84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41" y="2568364"/>
            <a:ext cx="3976272" cy="2982204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075"/>
          <a:stretch/>
        </p:blipFill>
        <p:spPr>
          <a:xfrm>
            <a:off x="8017210" y="2568364"/>
            <a:ext cx="4084894" cy="2982204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1397" y="3937894"/>
            <a:ext cx="3533271" cy="2649953"/>
          </a:xfrm>
          <a:prstGeom prst="rect">
            <a:avLst/>
          </a:prstGeom>
        </p:spPr>
      </p:pic>
      <p:sp>
        <p:nvSpPr>
          <p:cNvPr id="6" name="CasetăText 5"/>
          <p:cNvSpPr txBox="1"/>
          <p:nvPr/>
        </p:nvSpPr>
        <p:spPr>
          <a:xfrm>
            <a:off x="3048829" y="1748387"/>
            <a:ext cx="7087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„Scriitori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ieşeni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printre liceeni”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9043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\afise\1\afis revista scoli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60368" y="1628568"/>
            <a:ext cx="3870158" cy="5229432"/>
          </a:xfrm>
          <a:prstGeom prst="rect">
            <a:avLst/>
          </a:prstGeom>
          <a:noFill/>
        </p:spPr>
      </p:pic>
      <p:sp>
        <p:nvSpPr>
          <p:cNvPr id="3" name="Rectangle 4"/>
          <p:cNvSpPr/>
          <p:nvPr/>
        </p:nvSpPr>
        <p:spPr>
          <a:xfrm>
            <a:off x="453188" y="2535124"/>
            <a:ext cx="7307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ite-ului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bibliotecii</a:t>
            </a:r>
            <a:endParaRPr lang="en-US" sz="5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 </a:t>
            </a:r>
            <a:r>
              <a:rPr lang="en-US" sz="5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alternativă</a:t>
            </a: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5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metodele</a:t>
            </a: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clasice</a:t>
            </a: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5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promovare</a:t>
            </a: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lecturii</a:t>
            </a: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5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858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ornelia\Desktop\BLOG6 cop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12256" y="1662098"/>
            <a:ext cx="7544650" cy="1952411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82522" y="3974430"/>
            <a:ext cx="11610295" cy="27151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Stimularea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interesului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elevilor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lectură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printr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-un concurs de tip „cine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ştie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câştigă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teme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literatură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civilizaţie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universală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susţinut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 un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cerc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lectură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pregătească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etapele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acestui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concurs.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116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in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31" y="3442162"/>
            <a:ext cx="2142875" cy="317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in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4896" y="1815264"/>
            <a:ext cx="2390812" cy="325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in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3837" y="1852490"/>
            <a:ext cx="2382253" cy="317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in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4219" y="3325959"/>
            <a:ext cx="2597066" cy="3411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tăText 1"/>
          <p:cNvSpPr txBox="1"/>
          <p:nvPr/>
        </p:nvSpPr>
        <p:spPr>
          <a:xfrm>
            <a:off x="3815922" y="5498431"/>
            <a:ext cx="4435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Revistele școlii</a:t>
            </a:r>
            <a:endParaRPr lang="ro-RO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638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MG_4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951" y="2428943"/>
            <a:ext cx="4601677" cy="338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CasetăText 2"/>
          <p:cNvSpPr txBox="1">
            <a:spLocks noChangeArrowheads="1"/>
          </p:cNvSpPr>
          <p:nvPr/>
        </p:nvSpPr>
        <p:spPr bwMode="auto">
          <a:xfrm>
            <a:off x="2867526" y="1730961"/>
            <a:ext cx="65197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„Dialogul artelor” – debut literar</a:t>
            </a:r>
          </a:p>
        </p:txBody>
      </p:sp>
      <p:pic>
        <p:nvPicPr>
          <p:cNvPr id="115716" name="Picture 4" descr="HPIM3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509" y="2695074"/>
            <a:ext cx="4567864" cy="336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CasetăText 4"/>
          <p:cNvSpPr txBox="1">
            <a:spLocks noChangeArrowheads="1"/>
          </p:cNvSpPr>
          <p:nvPr/>
        </p:nvSpPr>
        <p:spPr bwMode="auto">
          <a:xfrm>
            <a:off x="1589772" y="5813035"/>
            <a:ext cx="25555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Andreea Irimia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o-RO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Cls. a XI-a D</a:t>
            </a: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1566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5" name="TextBox 5"/>
          <p:cNvSpPr txBox="1"/>
          <p:nvPr/>
        </p:nvSpPr>
        <p:spPr>
          <a:xfrm>
            <a:off x="1670384" y="1760804"/>
            <a:ext cx="82296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ZILELE </a:t>
            </a:r>
            <a:r>
              <a:rPr lang="ro-RO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COLII</a:t>
            </a:r>
            <a:r>
              <a:rPr lang="ro-RO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2013</a:t>
            </a:r>
            <a:endParaRPr lang="en-US" sz="8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5550"/>
          <a:stretch/>
        </p:blipFill>
        <p:spPr bwMode="auto">
          <a:xfrm>
            <a:off x="10260000" y="1"/>
            <a:ext cx="2358529" cy="1624262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998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0474" y="2482476"/>
            <a:ext cx="114660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Asumarea </a:t>
            </a:r>
            <a:r>
              <a:rPr lang="ro-RO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performanţei</a:t>
            </a:r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modalitate de promovare a </a:t>
            </a:r>
            <a:r>
              <a:rPr lang="ro-RO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excelenţei</a:t>
            </a:r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în </a:t>
            </a:r>
            <a:r>
              <a:rPr lang="ro-RO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educaţie</a:t>
            </a:r>
            <a:endParaRPr 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644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r.is.edu.ro/images/catedre/chimie/ir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120866" y="2273159"/>
            <a:ext cx="3947195" cy="38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443" y="1636295"/>
            <a:ext cx="5504170" cy="3846613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1215189" y="6196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o-RO" dirty="0"/>
          </a:p>
        </p:txBody>
      </p:sp>
      <p:sp>
        <p:nvSpPr>
          <p:cNvPr id="5" name="CasetăText 4"/>
          <p:cNvSpPr txBox="1"/>
          <p:nvPr/>
        </p:nvSpPr>
        <p:spPr>
          <a:xfrm>
            <a:off x="385218" y="5563650"/>
            <a:ext cx="507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EUSO - Luxemburg 2013</a:t>
            </a:r>
            <a:endParaRPr lang="ro-RO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tăText 5"/>
          <p:cNvSpPr txBox="1"/>
          <p:nvPr/>
        </p:nvSpPr>
        <p:spPr>
          <a:xfrm>
            <a:off x="4951714" y="6230564"/>
            <a:ext cx="723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Olimpiada de Științe pentru Juniori - Iran 2012</a:t>
            </a:r>
            <a:endParaRPr lang="ro-RO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091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er.is.edu.ro/images/p_leris/gala2013/slides/DSC027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9217" y="1636294"/>
            <a:ext cx="4463716" cy="334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5546"/>
          <a:stretch/>
        </p:blipFill>
        <p:spPr bwMode="auto">
          <a:xfrm>
            <a:off x="10460898" y="0"/>
            <a:ext cx="2090253" cy="1467853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er.is.edu.ro/images/p_leris/gala2013/slides/DSC0777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0759">
            <a:off x="8027350" y="3554337"/>
            <a:ext cx="3768519" cy="2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er.is.edu.ro/images/p_leris/gala2013/slides/DSCF293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16204">
            <a:off x="402721" y="3428811"/>
            <a:ext cx="3744061" cy="280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tăText 2"/>
          <p:cNvSpPr txBox="1"/>
          <p:nvPr/>
        </p:nvSpPr>
        <p:spPr>
          <a:xfrm>
            <a:off x="3944241" y="5910406"/>
            <a:ext cx="436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Olimpicii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racoviţişti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825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r.is.edu.ro/images/p_leris/gala2013/slides/DSC027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6059" y="1765106"/>
            <a:ext cx="2090809" cy="29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r.is.edu.ro/images/p_leris/gala2013/slides/DSC027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248" y="3594196"/>
            <a:ext cx="2018353" cy="30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ler.is.edu.ro/images/p_leris/gala2013/slides/DSC0778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568" y="1765106"/>
            <a:ext cx="2574867" cy="20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er.is.edu.ro/images/p_leris/gala2013/slides/DSC02732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73194" y="3564942"/>
            <a:ext cx="1992263" cy="30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er.is.edu.ro/images/p_leris/gala2013/slides/DSCF298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8216" y="1770837"/>
            <a:ext cx="2361369" cy="24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ler.is.edu.ro/images/p_leris/gala2013/slides/DSCF298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390" y="4075499"/>
            <a:ext cx="2407846" cy="23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592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ler.is.edu.ro/images/p_leris/gala2013/slides/DSCF29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376" y="3646194"/>
            <a:ext cx="3920813" cy="294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er.is.edu.ro/images/p_leris/gala2013/slides/DSCF29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31" y="1733173"/>
            <a:ext cx="3693862" cy="31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ler.is.edu.ro/images/p_leris/gala2013/slides/DSCF29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9073" y="1733174"/>
            <a:ext cx="3817187" cy="28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3948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ler.is.edu.ro/images/p_leris/gala2013/slides/DSC078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87" y="4396036"/>
            <a:ext cx="2735848" cy="20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ler.is.edu.ro/images/p_leris/gala2013/slides/DSCF294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8887" y="1824538"/>
            <a:ext cx="1961148" cy="3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ler.is.edu.ro/images/p_leris/gala2013/slides/DSCF296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357" y="1684421"/>
            <a:ext cx="3272589" cy="24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ler.is.edu.ro/images/p_leris/gala2013/slides/DSCF297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6469" y="1824538"/>
            <a:ext cx="2554063" cy="31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ler.is.edu.ro/images/p_leris/gala2013/slides/DSCF297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6175" y="4396036"/>
            <a:ext cx="2799542" cy="20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2516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ihaela\Desktop\album poze\P5200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/>
          <p:cNvSpPr txBox="1"/>
          <p:nvPr/>
        </p:nvSpPr>
        <p:spPr>
          <a:xfrm>
            <a:off x="2667000" y="6192839"/>
            <a:ext cx="6781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Premierea de la Palatul Parlamentului</a:t>
            </a:r>
          </a:p>
        </p:txBody>
      </p:sp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3799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ihaela\Desktop\album poze\diploma-merit-2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24014"/>
            <a:ext cx="63246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/>
          <p:cNvSpPr txBox="1"/>
          <p:nvPr/>
        </p:nvSpPr>
        <p:spPr>
          <a:xfrm>
            <a:off x="2438401" y="5903914"/>
            <a:ext cx="73103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Diplomă de merit pentru rezultatele obținute la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competiția națională „Școala Europeană”</a:t>
            </a:r>
          </a:p>
        </p:txBody>
      </p:sp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737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754" y="1676400"/>
            <a:ext cx="7328847" cy="5181601"/>
          </a:xfrm>
          <a:prstGeom prst="rect">
            <a:avLst/>
          </a:prstGeom>
        </p:spPr>
      </p:pic>
      <p:pic>
        <p:nvPicPr>
          <p:cNvPr id="3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1207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7910" y="1752600"/>
            <a:ext cx="7113291" cy="5029200"/>
          </a:xfrm>
          <a:prstGeom prst="rect">
            <a:avLst/>
          </a:prstGeom>
        </p:spPr>
      </p:pic>
      <p:pic>
        <p:nvPicPr>
          <p:cNvPr id="3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6057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INTRA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194" y="1636295"/>
            <a:ext cx="7144295" cy="518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5573"/>
          <a:stretch/>
        </p:blipFill>
        <p:spPr bwMode="auto">
          <a:xfrm>
            <a:off x="10260000" y="1"/>
            <a:ext cx="237600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262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30400" y="2551837"/>
            <a:ext cx="82296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Valorificarea potențialului creativ …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656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poza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7209" y="3007896"/>
            <a:ext cx="5545269" cy="33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91915" y="-13836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91915" y="32074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1585" y="4680857"/>
            <a:ext cx="57671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Conferința Națională IAȘIMUN </a:t>
            </a:r>
            <a:endParaRPr kumimoji="0" lang="ro-RO" sz="4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2012, a IV-a ediție</a:t>
            </a:r>
            <a:endParaRPr kumimoji="0" lang="ro-RO" sz="4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ine 7"/>
          <p:cNvPicPr/>
          <p:nvPr/>
        </p:nvPicPr>
        <p:blipFill rotWithShape="1">
          <a:blip r:embed="rId4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16" r="-1"/>
          <a:stretch/>
        </p:blipFill>
        <p:spPr bwMode="auto">
          <a:xfrm>
            <a:off x="0" y="1712544"/>
            <a:ext cx="5880233" cy="2989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33668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er.is.edu.ro/images/catedre/romana/tineriidezbat201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95" y="1852679"/>
            <a:ext cx="4659480" cy="4119245"/>
          </a:xfrm>
          <a:prstGeom prst="rect">
            <a:avLst/>
          </a:prstGeom>
          <a:noFill/>
          <a:extLst/>
        </p:spPr>
      </p:pic>
      <p:pic>
        <p:nvPicPr>
          <p:cNvPr id="3" name="Imagin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8267" y="1852679"/>
            <a:ext cx="5238750" cy="3483610"/>
          </a:xfrm>
          <a:prstGeom prst="rect">
            <a:avLst/>
          </a:prstGeom>
        </p:spPr>
      </p:pic>
      <p:sp>
        <p:nvSpPr>
          <p:cNvPr id="4" name="Dreptunghi 3"/>
          <p:cNvSpPr/>
          <p:nvPr/>
        </p:nvSpPr>
        <p:spPr>
          <a:xfrm>
            <a:off x="5153527" y="5429243"/>
            <a:ext cx="703847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Ştefana Popa, 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clasa </a:t>
            </a:r>
            <a:r>
              <a:rPr lang="vi-VN" sz="24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XII-a 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A,  </a:t>
            </a:r>
            <a:r>
              <a:rPr lang="vi-VN" sz="24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locul I la </a:t>
            </a:r>
            <a:r>
              <a:rPr lang="ro-RO" sz="24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ompetiţia </a:t>
            </a:r>
            <a:r>
              <a:rPr lang="vi-VN" sz="24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internaţională de dezbateri care a avut loc la </a:t>
            </a:r>
            <a:r>
              <a:rPr lang="vi-VN" sz="2400" b="1" i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Amsterdam</a:t>
            </a:r>
            <a:r>
              <a:rPr lang="ro-RO" sz="2400" b="1" i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sz="2400" b="1" i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tăText 4"/>
          <p:cNvSpPr txBox="1"/>
          <p:nvPr/>
        </p:nvSpPr>
        <p:spPr>
          <a:xfrm>
            <a:off x="1557838" y="606101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CDAIS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77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 txBox="1">
            <a:spLocks noChangeArrowheads="1"/>
          </p:cNvSpPr>
          <p:nvPr/>
        </p:nvSpPr>
        <p:spPr bwMode="auto">
          <a:xfrm>
            <a:off x="1905000" y="1615002"/>
            <a:ext cx="8763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ârgul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cultură hand-made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1" name="Dreptunghi 10"/>
          <p:cNvSpPr>
            <a:spLocks noChangeArrowheads="1"/>
          </p:cNvSpPr>
          <p:nvPr/>
        </p:nvSpPr>
        <p:spPr bwMode="auto">
          <a:xfrm>
            <a:off x="385010" y="2248415"/>
            <a:ext cx="11273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Activitate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organizată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de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Consiliul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Elevilor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semnul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Anului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European al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Voluntariatului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572" name="Picture 7" descr="C:\Users\mihaela\Desktop\album poze\spring day_2013\DSCF26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75" y="2935707"/>
            <a:ext cx="4684036" cy="35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8" descr="C:\Users\mihaela\Desktop\album poze\spring day_2013\DSCF25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1773" y="2906986"/>
            <a:ext cx="4760048" cy="357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1663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ine.jpg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208549" y="2983832"/>
            <a:ext cx="5642158" cy="333776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707" y="2095979"/>
            <a:ext cx="5684308" cy="4263231"/>
          </a:xfrm>
          <a:prstGeom prst="rect">
            <a:avLst/>
          </a:prstGeom>
        </p:spPr>
      </p:pic>
      <p:pic>
        <p:nvPicPr>
          <p:cNvPr id="10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tăText 1"/>
          <p:cNvSpPr txBox="1"/>
          <p:nvPr/>
        </p:nvSpPr>
        <p:spPr>
          <a:xfrm>
            <a:off x="596911" y="209597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Constructorii României</a:t>
            </a:r>
            <a:endParaRPr lang="ro-RO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875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nsare_sala1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841403" y="2557920"/>
            <a:ext cx="5366892" cy="3610294"/>
          </a:xfrm>
          <a:prstGeom prst="rect">
            <a:avLst/>
          </a:prstGeom>
        </p:spPr>
      </p:pic>
      <p:pic>
        <p:nvPicPr>
          <p:cNvPr id="10" name="Picture 9" descr="lansare_autori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7840296" y="2557921"/>
            <a:ext cx="3004168" cy="37150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62951" y="6088559"/>
            <a:ext cx="7279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lansarea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site-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ului</a:t>
            </a:r>
            <a:endParaRPr lang="en-US" sz="4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tăText 1"/>
          <p:cNvSpPr txBox="1"/>
          <p:nvPr/>
        </p:nvSpPr>
        <p:spPr>
          <a:xfrm>
            <a:off x="3034473" y="1555792"/>
            <a:ext cx="722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Constructorii </a:t>
            </a:r>
            <a:r>
              <a:rPr lang="ro-RO" sz="5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o-RO" sz="5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omâniei</a:t>
            </a:r>
            <a:endParaRPr lang="ro-RO" sz="5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0099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roma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8" y="1665732"/>
            <a:ext cx="5685926" cy="424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07242" y="2493556"/>
            <a:ext cx="63847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Romantismul</a:t>
            </a:r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o-RO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abordare</a:t>
            </a:r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interdisciplinara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400" b="1" i="1" dirty="0">
              <a:solidFill>
                <a:srgbClr val="002060"/>
              </a:solidFill>
              <a:latin typeface="Mistral" panose="03090702030407020403" pitchFamily="66" charset="0"/>
              <a:cs typeface="Arial" panose="020B0604020202020204" pitchFamily="34" charset="0"/>
            </a:endParaRPr>
          </a:p>
        </p:txBody>
      </p:sp>
      <p:sp>
        <p:nvSpPr>
          <p:cNvPr id="2" name="Dreptunghi 1"/>
          <p:cNvSpPr/>
          <p:nvPr/>
        </p:nvSpPr>
        <p:spPr>
          <a:xfrm>
            <a:off x="1315454" y="6088559"/>
            <a:ext cx="10347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</a:t>
            </a:r>
            <a:r>
              <a:rPr lang="ro-RO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educaţional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 de elevii </a:t>
            </a:r>
            <a:r>
              <a:rPr lang="ro-RO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profesorii </a:t>
            </a:r>
            <a:r>
              <a:rPr lang="ro-RO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şcolii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2826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45959" y="6116654"/>
            <a:ext cx="100952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educațional realizat de elevii și profesorii școlii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le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495" y="1712108"/>
            <a:ext cx="6074744" cy="440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reptunghi 1"/>
          <p:cNvSpPr/>
          <p:nvPr/>
        </p:nvSpPr>
        <p:spPr>
          <a:xfrm>
            <a:off x="529390" y="3236397"/>
            <a:ext cx="5374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Algoritmul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</a:t>
            </a:r>
            <a:endParaRPr 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9548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44517" y="2373716"/>
            <a:ext cx="3398378" cy="32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38390" y="1618217"/>
            <a:ext cx="54170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Conferinţa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EduVision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5657671"/>
            <a:ext cx="64874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Invitat: prof. Radu Jugureanu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Department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Manager </a:t>
            </a:r>
            <a:r>
              <a:rPr lang="ro-RO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AeL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Educational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Content, </a:t>
            </a:r>
            <a:endParaRPr lang="ro-RO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SIVECO 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ROMANIA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luchian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6265" y="2182349"/>
            <a:ext cx="2214752" cy="3650690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591577" y="1536018"/>
            <a:ext cx="58526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„Unde 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începe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informatica</a:t>
            </a:r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reptunghi 1"/>
          <p:cNvSpPr/>
          <p:nvPr/>
        </p:nvSpPr>
        <p:spPr>
          <a:xfrm>
            <a:off x="6565305" y="5875173"/>
            <a:ext cx="5626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o-RO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onferinţă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susţinută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Henri Luchian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prorector UAIC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203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96" y="1651835"/>
            <a:ext cx="3133057" cy="4177409"/>
          </a:xfrm>
          <a:prstGeom prst="rect">
            <a:avLst/>
          </a:prstGeom>
        </p:spPr>
      </p:pic>
      <p:pic>
        <p:nvPicPr>
          <p:cNvPr id="11266" name="Picture 2" descr="DSCF19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259" y="2805895"/>
            <a:ext cx="3612147" cy="27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SCF1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1584" y="2805895"/>
            <a:ext cx="3502887" cy="262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6396085" y="5824476"/>
            <a:ext cx="44068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Florin Manolache,</a:t>
            </a:r>
            <a:r>
              <a:rPr lang="it-IT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 </a:t>
            </a:r>
            <a:r>
              <a:rPr lang="it-IT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endParaRPr lang="ro-RO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Carnegie </a:t>
            </a:r>
            <a:r>
              <a:rPr lang="it-IT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Mellon University, </a:t>
            </a:r>
            <a:r>
              <a:rPr lang="it-IT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ro-RO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reptunghi 3"/>
          <p:cNvSpPr/>
          <p:nvPr/>
        </p:nvSpPr>
        <p:spPr>
          <a:xfrm>
            <a:off x="-426120" y="5824476"/>
            <a:ext cx="4716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Lynn</a:t>
            </a:r>
            <a:r>
              <a:rPr lang="ro-RO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Gray, director regional </a:t>
            </a:r>
            <a:endParaRPr lang="ro-RO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 </a:t>
            </a:r>
            <a:r>
              <a:rPr lang="ro-RO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 de Nord </a:t>
            </a:r>
            <a:r>
              <a:rPr lang="ro-RO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ro-RO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companiei LIM LLC</a:t>
            </a:r>
          </a:p>
        </p:txBody>
      </p:sp>
      <p:sp>
        <p:nvSpPr>
          <p:cNvPr id="5" name="Dreptunghi 4"/>
          <p:cNvSpPr/>
          <p:nvPr/>
        </p:nvSpPr>
        <p:spPr>
          <a:xfrm>
            <a:off x="4573695" y="1728677"/>
            <a:ext cx="7280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INNOVATION IN DEVELOPMENT</a:t>
            </a:r>
            <a:endParaRPr lang="ro-RO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80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4275" y="1251218"/>
            <a:ext cx="1208371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o-RO" sz="12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„Cred că un profesor bun trebuie să obţină un dozaj armonios între următoarele calităţi: dragoste autentică </a:t>
            </a:r>
            <a:r>
              <a:rPr lang="en-US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o </a:t>
            </a:r>
            <a:r>
              <a:rPr lang="en-US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preda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simpatie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 elevii săi (implicând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constantă bunătate a inimii), rigoare bine temperată.”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5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Andrei </a:t>
            </a:r>
            <a:r>
              <a:rPr lang="ro-RO" sz="5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Pleşu</a:t>
            </a:r>
            <a:endParaRPr lang="ro-RO" sz="5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7275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ler.is.edu.ro/~ema/activitati/2013/tot/slides/DSCF1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315" y="2400137"/>
            <a:ext cx="5133474" cy="3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ler.is.edu.ro/~ema/activitati/2013/tot/slides/DSCF1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294" y="2391740"/>
            <a:ext cx="5144670" cy="38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reptunghi 1"/>
          <p:cNvSpPr/>
          <p:nvPr/>
        </p:nvSpPr>
        <p:spPr>
          <a:xfrm>
            <a:off x="3666353" y="1636294"/>
            <a:ext cx="5150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 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Tomorrow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2962442" y="6211669"/>
            <a:ext cx="6558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Prezentarea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planurilor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carie</a:t>
            </a:r>
            <a:r>
              <a:rPr lang="ro-RO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318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1536174"/>
            <a:ext cx="118992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Deschiderea către promovarea dimensiunii europene a </a:t>
            </a:r>
            <a:r>
              <a:rPr lang="ro-RO" sz="8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educaţiei</a:t>
            </a:r>
            <a:endParaRPr lang="en-US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8541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 descr="http://ler.is.edu.ro/images/evenimente/it_2012/afis_i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006515" y="2460304"/>
            <a:ext cx="3880347" cy="14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ine 2" descr="C:\Users\mihaela\Downloads\P2180184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40627" y="3963403"/>
            <a:ext cx="3120562" cy="25873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reptunghi 5"/>
          <p:cNvSpPr/>
          <p:nvPr/>
        </p:nvSpPr>
        <p:spPr>
          <a:xfrm>
            <a:off x="3257490" y="1621669"/>
            <a:ext cx="5378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Parteneriat România-Italia</a:t>
            </a: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in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163388">
            <a:off x="8424023" y="2577361"/>
            <a:ext cx="3192148" cy="3781326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0608908">
            <a:off x="564139" y="2239458"/>
            <a:ext cx="3284935" cy="40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883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C:\Users\mihaela\Downloads\IMG_6733 (1)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9960485">
            <a:off x="7559576" y="3220826"/>
            <a:ext cx="4219074" cy="282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ine 3" descr="IMG_86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3431" y="1616893"/>
            <a:ext cx="4911173" cy="234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ine 1" descr="estonia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959707">
            <a:off x="320450" y="3371073"/>
            <a:ext cx="4376989" cy="294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reptunghi 4"/>
          <p:cNvSpPr/>
          <p:nvPr/>
        </p:nvSpPr>
        <p:spPr>
          <a:xfrm>
            <a:off x="4409072" y="5349777"/>
            <a:ext cx="3593432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Comenius </a:t>
            </a: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4554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C:\Users\mihaela\Downloads\P108050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336" y="1675014"/>
            <a:ext cx="5234991" cy="39967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reptunghi 3"/>
          <p:cNvSpPr/>
          <p:nvPr/>
        </p:nvSpPr>
        <p:spPr>
          <a:xfrm>
            <a:off x="1173249" y="5671761"/>
            <a:ext cx="9651617" cy="873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Activități proiect Transfrontalier IFE</a:t>
            </a:r>
            <a:endParaRPr lang="ro-RO" sz="4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2637" y="1716155"/>
            <a:ext cx="5274142" cy="39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213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11001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75" y="1783182"/>
            <a:ext cx="3517482" cy="469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3" descr="P110015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2833" y="1783182"/>
            <a:ext cx="5113420" cy="38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562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946983" y="5810220"/>
            <a:ext cx="612207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5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</a:t>
            </a:r>
            <a:r>
              <a:rPr kumimoji="0" lang="ro-RO" sz="5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Grundtvig</a:t>
            </a:r>
            <a:r>
              <a:rPr kumimoji="0" lang="ro-RO" sz="5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40271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5809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0368" y="1415858"/>
            <a:ext cx="119112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Descoperirea </a:t>
            </a:r>
            <a:r>
              <a:rPr lang="en-US" sz="8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valorilor</a:t>
            </a:r>
            <a:r>
              <a:rPr lang="ro-RO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artistice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 ochii copiilor</a:t>
            </a:r>
            <a:endParaRPr lang="en-US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164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88" y="1804737"/>
            <a:ext cx="5277853" cy="395839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9241" y="1804737"/>
            <a:ext cx="5277854" cy="3958390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2099368" y="6003758"/>
            <a:ext cx="816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Toamna elevilor -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Expoziţie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desene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7851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377585">
            <a:off x="8142516" y="2717522"/>
            <a:ext cx="3459188" cy="2631565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26027" y="1925053"/>
            <a:ext cx="3140243" cy="399448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0138613">
            <a:off x="455593" y="2544490"/>
            <a:ext cx="3488332" cy="2779420"/>
          </a:xfrm>
          <a:prstGeom prst="rect">
            <a:avLst/>
          </a:prstGeom>
        </p:spPr>
      </p:pic>
      <p:sp>
        <p:nvSpPr>
          <p:cNvPr id="6" name="CasetăText 5"/>
          <p:cNvSpPr txBox="1"/>
          <p:nvPr/>
        </p:nvSpPr>
        <p:spPr>
          <a:xfrm>
            <a:off x="4361822" y="5942772"/>
            <a:ext cx="4289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Expoziţie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picturi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192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4239">
            <a:off x="7996993" y="3055062"/>
            <a:ext cx="3854116" cy="2842461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8964">
            <a:off x="273899" y="3292142"/>
            <a:ext cx="3541294" cy="2655971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643" y="1636295"/>
            <a:ext cx="3978443" cy="2983832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3689558" y="5321165"/>
            <a:ext cx="45752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Culoarea e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viaţă</a:t>
            </a:r>
            <a:endParaRPr lang="ro-RO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Expoziţie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vânzare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5909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5573"/>
          <a:stretch/>
        </p:blipFill>
        <p:spPr bwMode="auto">
          <a:xfrm>
            <a:off x="10260000" y="1"/>
            <a:ext cx="237600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.allshops.ro/files/clients/15/5570/p/93/buchet-de-11-irisi-mov-21653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860" y="1636294"/>
            <a:ext cx="5961475" cy="5221705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831" y="1636295"/>
            <a:ext cx="4067504" cy="661738"/>
          </a:xfrm>
        </p:spPr>
        <p:txBody>
          <a:bodyPr>
            <a:normAutofit/>
          </a:bodyPr>
          <a:lstStyle/>
          <a:p>
            <a:pPr lvl="0"/>
            <a:r>
              <a:rPr lang="ro-RO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PESTE TIMP</a:t>
            </a:r>
            <a:endParaRPr lang="en-US" sz="32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525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4977">
            <a:off x="308918" y="3469156"/>
            <a:ext cx="3895910" cy="2851484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58867">
            <a:off x="7622951" y="3308351"/>
            <a:ext cx="4174490" cy="2707053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0104" y="1608182"/>
            <a:ext cx="4293121" cy="2568418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4833184" y="5204695"/>
            <a:ext cx="239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Sera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şcolii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9640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7305" y="1612231"/>
            <a:ext cx="3934327" cy="2833645"/>
          </a:xfrm>
          <a:prstGeom prst="rect">
            <a:avLst/>
          </a:prstGeom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5599">
            <a:off x="8055174" y="3150854"/>
            <a:ext cx="3709177" cy="2781883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44768">
            <a:off x="459032" y="3109681"/>
            <a:ext cx="3841709" cy="2881282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3737555" y="5715000"/>
            <a:ext cx="5073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Expoziţia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Emil Cioran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511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8548" y="1636294"/>
            <a:ext cx="4944266" cy="2685815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35660">
            <a:off x="7554259" y="3228341"/>
            <a:ext cx="4227095" cy="2818063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74659">
            <a:off x="387173" y="3181552"/>
            <a:ext cx="4367463" cy="2911642"/>
          </a:xfrm>
          <a:prstGeom prst="rect">
            <a:avLst/>
          </a:prstGeom>
        </p:spPr>
      </p:pic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tăText 5"/>
          <p:cNvSpPr txBox="1"/>
          <p:nvPr/>
        </p:nvSpPr>
        <p:spPr>
          <a:xfrm>
            <a:off x="4018548" y="5484083"/>
            <a:ext cx="47756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Teatru</a:t>
            </a:r>
          </a:p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Chiriţa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în </a:t>
            </a:r>
            <a:r>
              <a:rPr lang="ro-RO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provinţie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38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tăText 4"/>
          <p:cNvSpPr txBox="1"/>
          <p:nvPr/>
        </p:nvSpPr>
        <p:spPr>
          <a:xfrm>
            <a:off x="3622317" y="5438270"/>
            <a:ext cx="4903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Teatru</a:t>
            </a:r>
          </a:p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„Burghezul gentilom”</a:t>
            </a:r>
            <a:endParaRPr lang="ro-RO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 descr="P32000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3859" y="2394353"/>
            <a:ext cx="5076825" cy="30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DSCF09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01315" y="2394352"/>
            <a:ext cx="5683367" cy="30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8067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3401556" y="2166170"/>
            <a:ext cx="5739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„După-amiază de teatru” </a:t>
            </a:r>
            <a:endParaRPr lang="ro-RO" sz="4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spectacol - concurs)</a:t>
            </a:r>
          </a:p>
        </p:txBody>
      </p:sp>
      <p:pic>
        <p:nvPicPr>
          <p:cNvPr id="1026" name="Picture 2" descr="C:\Users\mihaela\Desktop\teatru\DSCF01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29559"/>
            <a:ext cx="3236844" cy="2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haela\Desktop\teatru\DSCF01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95" y="1790926"/>
            <a:ext cx="3265593" cy="22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haela\Desktop\teatru\DSCF02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7294" y="1790926"/>
            <a:ext cx="3240156" cy="23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ler.is.edu.ro/images/p_educative/zs2012/teatru/slides/DSCF02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267201"/>
            <a:ext cx="4523771" cy="24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966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6"/>
          <p:cNvSpPr txBox="1">
            <a:spLocks noChangeArrowheads="1"/>
          </p:cNvSpPr>
          <p:nvPr/>
        </p:nvSpPr>
        <p:spPr bwMode="auto">
          <a:xfrm>
            <a:off x="1524001" y="1549400"/>
            <a:ext cx="9064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Concertul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Acordurile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Toamnei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43" name="TextBox 9"/>
          <p:cNvSpPr txBox="1">
            <a:spLocks noChangeArrowheads="1"/>
          </p:cNvSpPr>
          <p:nvPr/>
        </p:nvSpPr>
        <p:spPr bwMode="auto">
          <a:xfrm>
            <a:off x="2286000" y="6150114"/>
            <a:ext cx="72679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Coordonator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prof. 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Simona Popa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er.is.edu.ro/images/p_educative/at2013/slides/DSC033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466" y="2341835"/>
            <a:ext cx="5234572" cy="39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r.is.edu.ro/images/p_educative/at2013/slides/DSC088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585" y="2341834"/>
            <a:ext cx="5234572" cy="39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383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24001" y="1549400"/>
            <a:ext cx="9064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Concertul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Acordurile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Toamnei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I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58" y="2257286"/>
            <a:ext cx="5229726" cy="3922295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7053" y="2257286"/>
            <a:ext cx="5229726" cy="3922295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459419" y="6194845"/>
            <a:ext cx="75010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Coordonator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prof. </a:t>
            </a:r>
            <a:r>
              <a:rPr lang="ro-RO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Simona Popa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70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677" y="1777893"/>
            <a:ext cx="7032981" cy="414164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240632" y="6035412"/>
            <a:ext cx="11951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Cosmin</a:t>
            </a:r>
            <a:r>
              <a:rPr lang="fr-FR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Ioneasa</a:t>
            </a:r>
            <a:r>
              <a:rPr lang="fr-FR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absolvent al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liceului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campion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mondial la dans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sportiv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reptunghi 5"/>
          <p:cNvSpPr/>
          <p:nvPr/>
        </p:nvSpPr>
        <p:spPr>
          <a:xfrm>
            <a:off x="7856044" y="3240111"/>
            <a:ext cx="395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 </a:t>
            </a:r>
            <a:r>
              <a:rPr lang="ro-RO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ro-RO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endParaRPr lang="ro-RO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67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7913" y="1663703"/>
            <a:ext cx="6406935" cy="2967789"/>
          </a:xfrm>
          <a:prstGeom prst="rect">
            <a:avLst/>
          </a:prstGeom>
        </p:spPr>
      </p:pic>
      <p:pic>
        <p:nvPicPr>
          <p:cNvPr id="10242" name="Picture 2" descr="_DSC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8593" y="1663703"/>
            <a:ext cx="4003751" cy="38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reptunghi 4"/>
          <p:cNvSpPr/>
          <p:nvPr/>
        </p:nvSpPr>
        <p:spPr>
          <a:xfrm>
            <a:off x="5181600" y="5657671"/>
            <a:ext cx="7251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Elevul Pintilie Andrei </a:t>
            </a:r>
            <a:r>
              <a:rPr lang="ro-RO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campion european la campionatul european de karate tradiţional</a:t>
            </a:r>
            <a:endParaRPr lang="ro-RO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tăText 5"/>
          <p:cNvSpPr txBox="1"/>
          <p:nvPr/>
        </p:nvSpPr>
        <p:spPr>
          <a:xfrm>
            <a:off x="791361" y="4626193"/>
            <a:ext cx="4919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Campionat de fotbal</a:t>
            </a:r>
            <a:endParaRPr lang="ro-RO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451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Cornelia\Desktop\68300_260247417431287_529927759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7270" y="4238015"/>
            <a:ext cx="2909113" cy="1938196"/>
          </a:xfrm>
          <a:prstGeom prst="rect">
            <a:avLst/>
          </a:prstGeom>
          <a:noFill/>
        </p:spPr>
      </p:pic>
      <p:pic>
        <p:nvPicPr>
          <p:cNvPr id="3" name="Picture 4" descr="D:\vanatoarea de comori nov.2010\New Folder\DSCF288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9606" y="1789591"/>
            <a:ext cx="2214609" cy="1660957"/>
          </a:xfrm>
          <a:prstGeom prst="rect">
            <a:avLst/>
          </a:prstGeom>
          <a:noFill/>
        </p:spPr>
      </p:pic>
      <p:pic>
        <p:nvPicPr>
          <p:cNvPr id="4" name="Picture 6" descr="C:\Documents and Settings\Cornelia\Desktop\149120_260249337431095_2140061671_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435255" y="1785926"/>
            <a:ext cx="2587797" cy="1725198"/>
          </a:xfrm>
          <a:prstGeom prst="rect">
            <a:avLst/>
          </a:prstGeom>
          <a:noFill/>
        </p:spPr>
      </p:pic>
      <p:pic>
        <p:nvPicPr>
          <p:cNvPr id="5" name="Picture 7" descr="C:\Documents and Settings\Cornelia\Desktop\486225_260249370764425_418591827_n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02136" y="4238015"/>
            <a:ext cx="2907293" cy="1938196"/>
          </a:xfrm>
          <a:prstGeom prst="rect">
            <a:avLst/>
          </a:prstGeom>
          <a:noFill/>
        </p:spPr>
      </p:pic>
      <p:pic>
        <p:nvPicPr>
          <p:cNvPr id="6" name="Picture 10" descr="C:\Documents and Settings\Cornelia\Desktop\598341_260249520764410_1915563777_n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68438" y="1712268"/>
            <a:ext cx="2482594" cy="1655063"/>
          </a:xfrm>
          <a:prstGeom prst="rect">
            <a:avLst/>
          </a:prstGeom>
          <a:noFill/>
        </p:spPr>
      </p:pic>
      <p:pic>
        <p:nvPicPr>
          <p:cNvPr id="7" name="Picture 11" descr="C:\Documents and Settings\Cornelia\Desktop\579229_260250004097695_1437070518_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328853" y="4805116"/>
            <a:ext cx="2643174" cy="176211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21148" y="3554171"/>
            <a:ext cx="6585284" cy="80010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o-RO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ânătorii</a:t>
            </a:r>
            <a:r>
              <a:rPr kumimoji="0" lang="ro-RO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 comori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526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5152" y="1426944"/>
            <a:ext cx="1066169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5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 toate acestea le învăţăm şi ni le reamintim cu toţii, într-o zi specială de toamnă, când profesorii de astăzi şi de </a:t>
            </a:r>
            <a:endParaRPr lang="en-US" sz="48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ieri sunt invitaţi pe scena unui spectacol menit să celebreze transformarea </a:t>
            </a:r>
            <a:endParaRPr lang="en-US" sz="48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TIMPULUI în ROST.</a:t>
            </a:r>
            <a:endParaRPr lang="en-US" sz="4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1399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ler.is.edu.ro/images/excursii/mm2012/700-sapan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35199" y="1828800"/>
            <a:ext cx="4453198" cy="248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er.is.edu.ro/images/excursii/mm2012/855-muzeu-ieu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73" y="2280905"/>
            <a:ext cx="2883542" cy="21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40-sighe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9681" y="1966358"/>
            <a:ext cx="3307217" cy="24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653-sighe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2527" y="4748463"/>
            <a:ext cx="2936158" cy="20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651-sighe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254251" y="4760494"/>
            <a:ext cx="3047999" cy="20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tăText 7"/>
          <p:cNvSpPr txBox="1"/>
          <p:nvPr/>
        </p:nvSpPr>
        <p:spPr>
          <a:xfrm>
            <a:off x="4698014" y="5056502"/>
            <a:ext cx="2866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Excursii …</a:t>
            </a:r>
            <a:endParaRPr lang="ro-RO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43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er.is.edu.ro/~marinel/2013/Excursie/Brasov_scoala/slides/DSC031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464" y="1720140"/>
            <a:ext cx="3144252" cy="23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ler.is.edu.ro/~marinel/2013/Excursie/Muzeu_popular/slides/DSC030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4144" y="1720139"/>
            <a:ext cx="3144251" cy="23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ler.is.edu.ro/~marinel/2013/Excursie/Muzeu_popular/slides/DSC030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985" y="1866334"/>
            <a:ext cx="3256549" cy="244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ler.is.edu.ro/~marinel/2013/Excursie/Praid/slides/IMG_77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002" y="4363723"/>
            <a:ext cx="3235659" cy="21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ler.is.edu.ro/~marinel/2013/Excursie/Sibiu/slides/ADSC_071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351" y="4276003"/>
            <a:ext cx="3746038" cy="23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tăText 1"/>
          <p:cNvSpPr txBox="1"/>
          <p:nvPr/>
        </p:nvSpPr>
        <p:spPr>
          <a:xfrm>
            <a:off x="4698014" y="5056502"/>
            <a:ext cx="2866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Excursii …</a:t>
            </a:r>
            <a:endParaRPr lang="ro-RO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30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CasetăText 3"/>
          <p:cNvSpPr txBox="1">
            <a:spLocks noChangeArrowheads="1"/>
          </p:cNvSpPr>
          <p:nvPr/>
        </p:nvSpPr>
        <p:spPr bwMode="auto">
          <a:xfrm>
            <a:off x="4833938" y="3035300"/>
            <a:ext cx="2590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b="1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4800" b="1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4800" b="1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4800" b="1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4800" b="1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„O zi la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grădiniță”</a:t>
            </a:r>
          </a:p>
        </p:txBody>
      </p:sp>
      <p:pic>
        <p:nvPicPr>
          <p:cNvPr id="111619" name="Picture 2" descr="C:\Users\mihaela\Desktop\album poze\o zi la gradi\IMG_06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51637">
            <a:off x="1384153" y="1947914"/>
            <a:ext cx="3225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3" descr="C:\Users\mihaela\Desktop\album poze\o zi la gradi\IMG_05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03048">
            <a:off x="7759460" y="1922775"/>
            <a:ext cx="3084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4" descr="C:\Users\mihaela\Desktop\album poze\o zi la gradi\IMG_057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89" y="4609003"/>
            <a:ext cx="262413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C:\Users\mihaela\Desktop\album poze\o zi la gradi\IMG_058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495800"/>
            <a:ext cx="15367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6" descr="C:\Users\mihaela\Desktop\album poze\o zi la gradi\IMG_058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495801"/>
            <a:ext cx="155416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7" descr="C:\Users\mihaela\Desktop\album poze\o zi la gradi\IMG_058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9338" y="5638800"/>
            <a:ext cx="15605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8" descr="C:\Users\mihaela\Desktop\album poze\o zi la gradi\IMG_059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7698" y="4395180"/>
            <a:ext cx="1985871" cy="239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9" descr="C:\Users\mihaela\Desktop\album poze\o zi la gradi\IMG_059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638801"/>
            <a:ext cx="1536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176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89" y="2878554"/>
            <a:ext cx="5157539" cy="3868154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2878554"/>
            <a:ext cx="5157538" cy="3868154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3464290" y="1718816"/>
            <a:ext cx="56997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Lecție de democrație</a:t>
            </a:r>
          </a:p>
          <a:p>
            <a:pPr algn="ctr"/>
            <a:r>
              <a:rPr lang="ro-RO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 - CONSILIUL ELEVILOR</a:t>
            </a:r>
            <a:endParaRPr lang="ro-RO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060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54555" y="2332096"/>
            <a:ext cx="94828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8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Proiecte de voluntariat …</a:t>
            </a:r>
            <a:endParaRPr lang="en-US" sz="8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4010" y="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144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20638" y="3068642"/>
            <a:ext cx="4238751" cy="2736669"/>
          </a:xfrm>
          <a:prstGeom prst="rect">
            <a:avLst/>
          </a:prstGeom>
        </p:spPr>
      </p:pic>
      <p:sp>
        <p:nvSpPr>
          <p:cNvPr id="7" name="CasetăText 6"/>
          <p:cNvSpPr txBox="1"/>
          <p:nvPr/>
        </p:nvSpPr>
        <p:spPr>
          <a:xfrm>
            <a:off x="3448612" y="5415177"/>
            <a:ext cx="5237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Paşi</a:t>
            </a:r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copil</a:t>
            </a:r>
          </a:p>
          <a:p>
            <a:pPr algn="ctr"/>
            <a:r>
              <a:rPr lang="ro-RO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Vizita elevilor de la Ipatele</a:t>
            </a:r>
            <a:endParaRPr lang="ro-RO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9012" y="1688431"/>
            <a:ext cx="3572043" cy="2679032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724" y="2980823"/>
            <a:ext cx="3697705" cy="2773279"/>
          </a:xfrm>
          <a:prstGeom prst="rect">
            <a:avLst/>
          </a:prstGeom>
        </p:spPr>
      </p:pic>
      <p:pic>
        <p:nvPicPr>
          <p:cNvPr id="10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2783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9-bodest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606" y="1858527"/>
            <a:ext cx="5210175" cy="391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4-bodest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9091" y="1858527"/>
            <a:ext cx="521398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reptunghi 3"/>
          <p:cNvSpPr/>
          <p:nvPr/>
        </p:nvSpPr>
        <p:spPr>
          <a:xfrm>
            <a:off x="722401" y="5930664"/>
            <a:ext cx="10289996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 de voluntariat – „Dăruind, vei dobândi”</a:t>
            </a:r>
            <a:endParaRPr lang="ro-RO" sz="4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842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http://ler.is.edu.ro/images/p_educative/craciun2011/del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00" y="1781247"/>
            <a:ext cx="504063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ine 2" descr="http://ler.is.edu.ro/images/p_educative/craciun2011/15de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087" y="2223686"/>
            <a:ext cx="5457825" cy="31565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reptunghi 3"/>
          <p:cNvSpPr/>
          <p:nvPr/>
        </p:nvSpPr>
        <p:spPr>
          <a:xfrm>
            <a:off x="1096282" y="6010347"/>
            <a:ext cx="10148933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 de voluntariat – „Să facem primii pași”</a:t>
            </a:r>
            <a:endParaRPr lang="ro-RO" sz="4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8723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24063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6" name="Dreptunghi 5"/>
          <p:cNvSpPr/>
          <p:nvPr/>
        </p:nvSpPr>
        <p:spPr>
          <a:xfrm>
            <a:off x="0" y="915394"/>
            <a:ext cx="12107779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o-RO" sz="5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sz="4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„Fiecare 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îşi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alcătuieşte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de-a lungul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vieţii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edificiu afectiv. Măsura în care </a:t>
            </a: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este 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dată de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consistenţa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acestui edificiu, de mâna aceea de oameni, ei nu pot fi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mulţi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 care i-a preluat în el </a:t>
            </a:r>
            <a:r>
              <a:rPr lang="ro-RO" sz="4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ro-RO" sz="4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i-a iubit fără rest, fără umbră </a:t>
            </a:r>
            <a:r>
              <a:rPr lang="ro-RO" sz="4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…”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o-RO" sz="5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Gabriel Liiceanu</a:t>
            </a:r>
            <a:endParaRPr lang="ro-RO" sz="54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356252" y="-186100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563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s69.trilulilu.ro/imgs/tureannadia/toamna-tarzie-17_f175c4bd2924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8144" y="1608030"/>
            <a:ext cx="6955088" cy="52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8690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>
            <a:off x="0" y="13648"/>
            <a:ext cx="12192000" cy="6858000"/>
          </a:xfrm>
          <a:prstGeom prst="rect">
            <a:avLst/>
          </a:prstGeom>
          <a:solidFill>
            <a:srgbClr val="BDD1F9"/>
          </a:solidFill>
        </p:spPr>
        <p:txBody>
          <a:bodyPr wrap="square" rtlCol="0">
            <a:spAutoFit/>
          </a:bodyPr>
          <a:lstStyle/>
          <a:p>
            <a:endParaRPr lang="ro-RO" dirty="0">
              <a:solidFill>
                <a:prstClr val="black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86589" y="466388"/>
            <a:ext cx="1108108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400" b="1" dirty="0" smtClean="0">
                <a:solidFill>
                  <a:schemeClr val="accent5">
                    <a:lumMod val="75000"/>
                  </a:schemeClr>
                </a:solidFill>
                <a:latin typeface="Mistral" panose="03090702030407020403" pitchFamily="66" charset="0"/>
                <a:cs typeface="Arial" charset="0"/>
              </a:rPr>
              <a:t>	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Spectacolul a început în urmă cu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de ani, într-o zi de septembrie, ce a marcat întâlnirea semnificativă dintre oameni care împărtăşeau acelaşi entuziasm, aceeaşi dorinţă de a modela caractere,</a:t>
            </a:r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aceeaşi bunătate pentru cei din jur şi aceeaşi demnitate de a lupta pentru valorile în care credeau.</a:t>
            </a:r>
            <a:endParaRPr lang="en-US" sz="4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01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6430">
            <a:off x="583359" y="2306315"/>
            <a:ext cx="5050186" cy="378764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498980">
            <a:off x="6754843" y="2547519"/>
            <a:ext cx="4654508" cy="3490881"/>
          </a:xfrm>
          <a:prstGeom prst="rect">
            <a:avLst/>
          </a:prstGeom>
        </p:spPr>
      </p:pic>
      <p:sp>
        <p:nvSpPr>
          <p:cNvPr id="4" name="Dreptunghi 3"/>
          <p:cNvSpPr/>
          <p:nvPr/>
        </p:nvSpPr>
        <p:spPr>
          <a:xfrm>
            <a:off x="4027508" y="5962508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Profesori </a:t>
            </a: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ro-RO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ieri </a:t>
            </a:r>
            <a:r>
              <a:rPr lang="ro-RO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Picture 4" descr="http://keithstanley.com/wordpress/wp-content/uploads/2011/07/ikebana-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62"/>
          <a:stretch/>
        </p:blipFill>
        <p:spPr bwMode="auto">
          <a:xfrm>
            <a:off x="10260000" y="1"/>
            <a:ext cx="1927990" cy="1636294"/>
          </a:xfrm>
          <a:prstGeom prst="rect">
            <a:avLst/>
          </a:prstGeom>
          <a:noFill/>
          <a:effectLst>
            <a:glow>
              <a:schemeClr val="accent1"/>
            </a:glow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310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448</Words>
  <Application>Microsoft Office PowerPoint</Application>
  <PresentationFormat>Custom</PresentationFormat>
  <Paragraphs>117</Paragraphs>
  <Slides>68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Temă Office</vt:lpstr>
      <vt:lpstr>Office Theme</vt:lpstr>
      <vt:lpstr>3_Office Theme</vt:lpstr>
      <vt:lpstr>1_Office Theme</vt:lpstr>
      <vt:lpstr>4_Office Theme</vt:lpstr>
      <vt:lpstr>Slide 1</vt:lpstr>
      <vt:lpstr>Slide 2</vt:lpstr>
      <vt:lpstr>Slide 3</vt:lpstr>
      <vt:lpstr>Slide 4</vt:lpstr>
      <vt:lpstr>ARC PESTE TIMP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Unitate Scolara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MECTS</dc:creator>
  <cp:lastModifiedBy>ema</cp:lastModifiedBy>
  <cp:revision>141</cp:revision>
  <dcterms:created xsi:type="dcterms:W3CDTF">2013-10-08T10:35:40Z</dcterms:created>
  <dcterms:modified xsi:type="dcterms:W3CDTF">2013-11-14T15:31:08Z</dcterms:modified>
</cp:coreProperties>
</file>