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7" r:id="rId3"/>
  </p:sldMasterIdLst>
  <p:notesMasterIdLst>
    <p:notesMasterId r:id="rId44"/>
  </p:notesMasterIdLst>
  <p:sldIdLst>
    <p:sldId id="256" r:id="rId4"/>
    <p:sldId id="268" r:id="rId5"/>
    <p:sldId id="269" r:id="rId6"/>
    <p:sldId id="272" r:id="rId7"/>
    <p:sldId id="280" r:id="rId8"/>
    <p:sldId id="285" r:id="rId9"/>
    <p:sldId id="286" r:id="rId10"/>
    <p:sldId id="281" r:id="rId11"/>
    <p:sldId id="290" r:id="rId12"/>
    <p:sldId id="277" r:id="rId13"/>
    <p:sldId id="307" r:id="rId14"/>
    <p:sldId id="279" r:id="rId15"/>
    <p:sldId id="282" r:id="rId16"/>
    <p:sldId id="308" r:id="rId17"/>
    <p:sldId id="309" r:id="rId18"/>
    <p:sldId id="291" r:id="rId19"/>
    <p:sldId id="283" r:id="rId20"/>
    <p:sldId id="296" r:id="rId21"/>
    <p:sldId id="293" r:id="rId22"/>
    <p:sldId id="294" r:id="rId23"/>
    <p:sldId id="295" r:id="rId24"/>
    <p:sldId id="297" r:id="rId25"/>
    <p:sldId id="298" r:id="rId26"/>
    <p:sldId id="317" r:id="rId27"/>
    <p:sldId id="319" r:id="rId28"/>
    <p:sldId id="320" r:id="rId29"/>
    <p:sldId id="321" r:id="rId30"/>
    <p:sldId id="322" r:id="rId31"/>
    <p:sldId id="323" r:id="rId32"/>
    <p:sldId id="330" r:id="rId33"/>
    <p:sldId id="336" r:id="rId34"/>
    <p:sldId id="348" r:id="rId35"/>
    <p:sldId id="349" r:id="rId36"/>
    <p:sldId id="299" r:id="rId37"/>
    <p:sldId id="284" r:id="rId38"/>
    <p:sldId id="289" r:id="rId39"/>
    <p:sldId id="303" r:id="rId40"/>
    <p:sldId id="304" r:id="rId41"/>
    <p:sldId id="306" r:id="rId42"/>
    <p:sldId id="305" r:id="rId4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96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BB6CD-7F0E-4E4B-BB0F-67901AD69886}" type="datetimeFigureOut">
              <a:rPr lang="ro-RO" smtClean="0"/>
              <a:pPr/>
              <a:t>27.05.2014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604FB-FD3D-4E35-84D2-C52718C1DE8E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89859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8A6D2-33A6-42BF-A958-1D39C9114E73}" type="slidenum">
              <a:rPr lang="ro-RO" smtClean="0"/>
              <a:pPr/>
              <a:t>1</a:t>
            </a:fld>
            <a:endParaRPr lang="ro-RO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o-RO" dirty="0" smtClean="0"/>
              <a:t>„ȘCOALA ALTFEL”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85997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85DBEC-3780-44B6-B194-8EDE9E9CE68C}" type="slidenum">
              <a:rPr 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4050" y="631825"/>
            <a:ext cx="5616575" cy="3160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2150" y="4002088"/>
            <a:ext cx="5538788" cy="38782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04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2B36-CD25-471A-847E-843D7821E5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C69F-7841-4029-84FF-AB7F0740C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823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E264-EB36-4826-9867-93137690A7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91D5-AF92-402C-B68B-D4B2DF624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734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5D7B-D72C-45E4-8916-E2DF2B580C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1D39F-C0D0-45D0-BA66-61ACB970C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3765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294590"/>
            <a:ext cx="9956800" cy="56007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1219200" y="6019800"/>
            <a:ext cx="9956800" cy="381000"/>
          </a:xfrm>
          <a:prstGeom prst="rect">
            <a:avLst/>
          </a:prstGeo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8900" y="6559551"/>
            <a:ext cx="3251200" cy="24447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379B3D-012A-4D77-AC54-4633DA89D34A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5/27/2014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3DE00456-38BA-4A9A-A133-090B6DE75619}" type="slidenum">
              <a:rPr lang="en-US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3994151" y="6557963"/>
            <a:ext cx="6197600" cy="247650"/>
          </a:xfrm>
        </p:spPr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23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EE86-D157-4978-B5DE-46A13175D5B1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B4FB-09EB-4D0F-BBC3-24AC96E4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38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12E4-98CD-4D3C-BBA7-F4874748466D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C245-2904-402E-887A-A6BDD465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294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C7301-6C18-4E98-8A0A-89DF3705F35C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E3375-B3F4-4D19-83A6-A145E7E6E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055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47D-12AF-4D0B-AF33-4824106438C1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DD86-FF1B-46D2-A138-564C8F7F9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378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7C9AF-C1D7-4BF5-844C-E661FF81F6D3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2A9B-8715-4526-8030-B39835588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39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1D862-CC86-4D63-BD71-7DD18FEC0360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CCED-31C2-44A4-AE8B-7AFEFEEDE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84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3165-09E9-4770-9ABF-E68E85E4C23A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B2FD-5A29-4BAB-BA28-54A49C31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505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0B00-AA5C-4C3C-8FDD-01AB8A8A74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1194-0F85-434B-B93B-8B18AA2E4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198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B7C49-DD4E-4990-A727-712F9038B8B7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A21E-AB57-4F8B-AFAF-C08AF7EC9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8D64-7F25-441F-B84B-7DEBF5AA2F02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34D9-1F69-490E-BAE9-6544D7C87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41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96A9-EF6A-463B-8C4A-9496837C6D04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9A277-AEBC-42E5-86A2-02B84AC10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01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749E0-19F7-4375-81D8-271EE0C690B1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27A11-C800-4ACC-B81E-BCC6BD0A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34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1219200" y="294590"/>
            <a:ext cx="9956800" cy="56007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marR="0" indent="1191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/>
          </p:nvPr>
        </p:nvSpPr>
        <p:spPr>
          <a:xfrm>
            <a:off x="1219200" y="6019800"/>
            <a:ext cx="9956800" cy="381000"/>
          </a:xfrm>
          <a:prstGeom prst="rect">
            <a:avLst/>
          </a:prstGeom>
        </p:spPr>
        <p:txBody>
          <a:bodyPr rIns="9144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35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88900" y="6559551"/>
            <a:ext cx="3251200" cy="244475"/>
          </a:xfrm>
        </p:spPr>
        <p:txBody>
          <a:bodyPr/>
          <a:lstStyle>
            <a:lvl1pPr algn="l">
              <a:defRPr sz="900">
                <a:solidFill>
                  <a:srgbClr val="1F497D"/>
                </a:solidFill>
              </a:defRPr>
            </a:lvl1pPr>
            <a:extLst/>
          </a:lstStyle>
          <a:p>
            <a:pPr>
              <a:defRPr/>
            </a:pPr>
            <a:fld id="{333DAA64-0370-49DA-84BA-2CEA02B2552B}" type="datetimeFigureOut">
              <a:rPr lang="en-US"/>
              <a:pPr>
                <a:defRPr/>
              </a:pPr>
              <a:t>5/27/2014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37601" y="6245226"/>
            <a:ext cx="2842684" cy="474663"/>
          </a:xfrm>
        </p:spPr>
        <p:txBody>
          <a:bodyPr/>
          <a:lstStyle>
            <a:lvl1pPr algn="l">
              <a:defRPr>
                <a:solidFill>
                  <a:srgbClr val="1F497D"/>
                </a:solidFill>
              </a:defRPr>
            </a:lvl1pPr>
          </a:lstStyle>
          <a:p>
            <a:pPr>
              <a:defRPr/>
            </a:pPr>
            <a:fld id="{533C09E3-2E02-4E8B-AE8C-C17A3420B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3994151" y="6557963"/>
            <a:ext cx="6197600" cy="247650"/>
          </a:xfrm>
        </p:spPr>
        <p:txBody>
          <a:bodyPr/>
          <a:lstStyle>
            <a:lvl1pPr algn="l"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9153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Rectangle 5"/>
          <p:cNvSpPr/>
          <p:nvPr userDrawn="1"/>
        </p:nvSpPr>
        <p:spPr>
          <a:xfrm>
            <a:off x="1" y="6599238"/>
            <a:ext cx="4095751" cy="258762"/>
          </a:xfrm>
          <a:prstGeom prst="snip1Rect">
            <a:avLst>
              <a:gd name="adj" fmla="val 25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800">
              <a:solidFill>
                <a:prstClr val="white"/>
              </a:solidFill>
            </a:endParaRPr>
          </a:p>
        </p:txBody>
      </p:sp>
      <p:sp>
        <p:nvSpPr>
          <p:cNvPr id="4" name="Snip Single Corner Rectangle 6"/>
          <p:cNvSpPr/>
          <p:nvPr userDrawn="1"/>
        </p:nvSpPr>
        <p:spPr>
          <a:xfrm rot="10800000">
            <a:off x="3048000" y="0"/>
            <a:ext cx="9144000" cy="1143000"/>
          </a:xfrm>
          <a:prstGeom prst="snip1Rect">
            <a:avLst>
              <a:gd name="adj" fmla="val 12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800">
              <a:solidFill>
                <a:prstClr val="white"/>
              </a:solidFill>
            </a:endParaRPr>
          </a:p>
        </p:txBody>
      </p:sp>
      <p:pic>
        <p:nvPicPr>
          <p:cNvPr id="5" name="Picture 11" descr="sigla si slogan albastru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1" y="71438"/>
            <a:ext cx="269875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1" y="6572250"/>
            <a:ext cx="409575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900" b="1" smtClean="0">
                <a:solidFill>
                  <a:srgbClr val="FFFFFF"/>
                </a:solidFill>
                <a:latin typeface="Calibri" panose="020F0502020204030204" pitchFamily="34" charset="0"/>
              </a:rPr>
              <a:t>© 2009 Colegiul Național „Emil Racoviță” Iași</a:t>
            </a:r>
          </a:p>
        </p:txBody>
      </p:sp>
      <p:sp>
        <p:nvSpPr>
          <p:cNvPr id="7" name="Half Frame 10"/>
          <p:cNvSpPr/>
          <p:nvPr userDrawn="1"/>
        </p:nvSpPr>
        <p:spPr>
          <a:xfrm>
            <a:off x="81821" y="1214422"/>
            <a:ext cx="2870907" cy="4714908"/>
          </a:xfrm>
          <a:prstGeom prst="halfFrame">
            <a:avLst>
              <a:gd name="adj1" fmla="val 141"/>
              <a:gd name="adj2" fmla="val 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800">
              <a:solidFill>
                <a:prstClr val="black"/>
              </a:solidFill>
            </a:endParaRPr>
          </a:p>
        </p:txBody>
      </p:sp>
      <p:sp>
        <p:nvSpPr>
          <p:cNvPr id="8" name="Half Frame 11"/>
          <p:cNvSpPr/>
          <p:nvPr userDrawn="1"/>
        </p:nvSpPr>
        <p:spPr>
          <a:xfrm flipH="1" flipV="1">
            <a:off x="4190987" y="1643049"/>
            <a:ext cx="7905805" cy="4883957"/>
          </a:xfrm>
          <a:prstGeom prst="halfFrame">
            <a:avLst>
              <a:gd name="adj1" fmla="val 0"/>
              <a:gd name="adj2" fmla="val 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  <a:ln>
            <a:gradFill>
              <a:gsLst>
                <a:gs pos="0">
                  <a:schemeClr val="tx2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o-RO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80" y="-24"/>
            <a:ext cx="9048813" cy="1143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79481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3EEBF-3514-4C6A-9A5D-6C4EC78300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8C37A-F9D6-4FF7-A2D9-D59B0D69B5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11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1723-A806-4E04-85E7-4425E02862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62C2B-80A1-4B8E-9B93-9F4D1D1A42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82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97E8-2C1B-4DEC-B8DE-BF2660664B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A4DBB-3241-45DC-BE02-3F2FD7B877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84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E846-0777-4139-BCB1-4395F576ED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02D93-556C-4FAA-94D1-E9E130A28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01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5D02-D85A-475A-90AB-09671077AE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9E8A1-0DD2-4BBB-B6F9-E71DED5DE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23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EB5DF-3A39-4838-9BE3-37B066ECD7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6350D-5D87-4EFA-B8A9-4EC01D7DD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51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9BAA-1F76-41C7-834A-9B44435427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ED576-7E66-4020-BB68-651057795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17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078-1115-4756-9671-CF8D6A3622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DCC29-B635-43E7-B418-8A5FB59C5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9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B8127-BF3D-4B5F-8D5C-B534AC4DD7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B5645-A36A-4DE2-A54A-4871DD9675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76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2757-A031-4669-910E-37B2F67BC3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D3984-BEF4-4568-916B-FCAC859E6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45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6AEC-D63C-423D-980A-D96BC17C3D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19E6-B240-4AE9-ADBE-2C876BE2E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71B4A-016C-4D8F-A722-A71349710B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5731-A3C2-4112-AFAD-7A6C32CA8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22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33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E78-8C02-468F-BB32-A0D4BA77BC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C30-A805-4845-9661-F75327330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364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BDA9-C7FD-4D84-84FB-0EE3240743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4405-D6D6-40B3-A0B1-4A5E899C9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326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3976-14EA-4918-A79A-4519AFC13D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55020-4A49-47BE-B8B0-8F61E3EEE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461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0167-6888-4270-BBAC-7BA339A7BF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84D00-E2FF-4678-ABAA-1317AFCE55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03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E83D-C2B9-4660-A3AB-BC17CF540C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D8A43-DB8B-47D6-BDAC-92359657AF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10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6516-4EFB-4AF8-B143-A3F5AFBC05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317C0-B705-497A-8551-294E9A954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2136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09E7D-82B9-4C41-9E01-D96F0A123E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A41E72-A713-4ED7-B5F8-B3C5D3BCF18F}" type="slidenum">
              <a:rPr 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B1AF1-F365-4B6D-9211-61A63688D8AF}" type="datetimeFigureOut">
              <a:rPr lang="en-US"/>
              <a:pPr>
                <a:defRPr/>
              </a:pPr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0375B-504E-43B1-8E96-4DE0B41C4107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2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5F91FC-8861-4474-8F45-11C6049352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F7C426-DD69-4A55-A064-8F3E99E75B68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005013"/>
            <a:ext cx="12063413" cy="1636712"/>
          </a:xfrm>
        </p:spPr>
        <p:txBody>
          <a:bodyPr>
            <a:normAutofit fontScale="90000"/>
          </a:bodyPr>
          <a:lstStyle/>
          <a:p>
            <a:r>
              <a:rPr lang="ro-RO" sz="6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„</a:t>
            </a:r>
            <a:r>
              <a:rPr lang="ro-RO" sz="60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Să știi mai multe, să fii </a:t>
            </a:r>
            <a:r>
              <a:rPr lang="ro-RO" sz="60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o-RO" sz="60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o-RO" sz="6000" b="1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mai </a:t>
            </a:r>
            <a:r>
              <a:rPr lang="ro-RO" sz="6000" b="1" i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bun </a:t>
            </a:r>
            <a:r>
              <a:rPr lang="ro-RO" sz="6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694113" y="4448175"/>
            <a:ext cx="8497887" cy="175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sz="5400" b="1" dirty="0">
                <a:latin typeface="Arial Black" pitchFamily="34" charset="0"/>
              </a:rPr>
              <a:t>Săptămâna </a:t>
            </a:r>
          </a:p>
          <a:p>
            <a:pPr marL="0" indent="0" algn="ctr">
              <a:buNone/>
            </a:pPr>
            <a:r>
              <a:rPr lang="ro-RO" sz="5400" b="1" dirty="0" smtClean="0">
                <a:latin typeface="Arial Black" pitchFamily="34" charset="0"/>
              </a:rPr>
              <a:t>7-11 aprilie </a:t>
            </a:r>
            <a:r>
              <a:rPr lang="ro-RO" sz="5400" b="1" dirty="0">
                <a:latin typeface="Arial Black" pitchFamily="34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174130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4499760" y="1768460"/>
            <a:ext cx="2946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sportive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465221" y="5892879"/>
            <a:ext cx="114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„Sport contra droguri”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VI C (Mihaela </a:t>
            </a:r>
            <a:r>
              <a:rPr lang="ro-RO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Foşalău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Raluca </a:t>
            </a:r>
            <a:r>
              <a:rPr lang="ro-RO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Loghin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o-RO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jocuri sportive, </a:t>
            </a:r>
            <a:r>
              <a:rPr lang="ro-RO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competiţii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toate clasele (C-tin Stoleru, Alexandru Ciobanu, Valeriu </a:t>
            </a:r>
            <a:r>
              <a:rPr lang="ro-RO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Aruştei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diriginţii</a:t>
            </a:r>
            <a:r>
              <a:rPr lang="ro-RO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o-R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21" y="2291680"/>
            <a:ext cx="4732422" cy="3549316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7262" y="2291680"/>
            <a:ext cx="4727213" cy="354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874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59" y="1871001"/>
            <a:ext cx="6077245" cy="4557934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7264852" y="3376246"/>
            <a:ext cx="3771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Vizitare obiective religioase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VII-a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Stefan C-tin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Leahu Ana</a:t>
            </a:r>
          </a:p>
        </p:txBody>
      </p:sp>
    </p:spTree>
    <p:extLst>
      <p:ext uri="{BB962C8B-B14F-4D97-AF65-F5344CB8AC3E}">
        <p14:creationId xmlns:p14="http://schemas.microsoft.com/office/powerpoint/2010/main" xmlns="" val="4260173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601798" y="5898203"/>
            <a:ext cx="5452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xcursie la </a:t>
            </a:r>
            <a:r>
              <a:rPr lang="ro-RO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Mănăstirea Hadâmbu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 D, VII A </a:t>
            </a:r>
          </a:p>
          <a:p>
            <a:pPr algn="ctr"/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(Corina Rotaru, Cornelia Sârghie, Roxana Obreja);</a:t>
            </a:r>
            <a:endParaRPr lang="ro-RO" sz="2000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725" y="1830757"/>
            <a:ext cx="5005134" cy="3736472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558162" y="1830757"/>
            <a:ext cx="4991739" cy="37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553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815" y="2022504"/>
            <a:ext cx="4965359" cy="3706779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92" y="1992811"/>
            <a:ext cx="5005135" cy="3736472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3601798" y="5898203"/>
            <a:ext cx="5452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xcursie la </a:t>
            </a:r>
            <a:r>
              <a:rPr lang="ro-RO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Mănăstirea Hadâmbu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 D, VII A </a:t>
            </a:r>
          </a:p>
          <a:p>
            <a:pPr algn="ctr"/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(Corina Rotaru, Cornelia Sârghie, Roxana Obreja);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xmlns="" val="1810417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563" y="1888588"/>
            <a:ext cx="3896751" cy="2922563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286" y="2813539"/>
            <a:ext cx="3817033" cy="2862775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044" y="2813539"/>
            <a:ext cx="3817033" cy="2862775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3431342" y="5810032"/>
            <a:ext cx="5474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Săptămâna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legumelor </a:t>
            </a:r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fructelor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4220306" y="6271697"/>
            <a:ext cx="3921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 de </a:t>
            </a:r>
            <a:r>
              <a:rPr lang="ro-RO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actiune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comunitara 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1155367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1229" y="1878387"/>
            <a:ext cx="4885241" cy="3663930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60" y="1874167"/>
            <a:ext cx="4890866" cy="3668150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963595" y="56576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„Altfel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desene, altfel de </a:t>
            </a:r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povesti”</a:t>
            </a:r>
          </a:p>
          <a:p>
            <a:pPr algn="ctr"/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clasa a </a:t>
            </a:r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V-a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ro-RO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Simina </a:t>
            </a:r>
            <a:r>
              <a:rPr lang="ro-RO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Baradau</a:t>
            </a:r>
            <a:r>
              <a:rPr lang="ro-RO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Leahu Ana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05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5414" y="1820607"/>
            <a:ext cx="4149920" cy="3098031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3144" y="3587008"/>
            <a:ext cx="3829285" cy="2858668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46" y="3489304"/>
            <a:ext cx="3829286" cy="2858668"/>
          </a:xfrm>
          <a:prstGeom prst="rect">
            <a:avLst/>
          </a:prstGeom>
        </p:spPr>
      </p:pic>
      <p:sp>
        <p:nvSpPr>
          <p:cNvPr id="5" name="CasetăText 4"/>
          <p:cNvSpPr txBox="1"/>
          <p:nvPr/>
        </p:nvSpPr>
        <p:spPr>
          <a:xfrm>
            <a:off x="5539187" y="549827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Drumeții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718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561" y="2025316"/>
            <a:ext cx="4741798" cy="3556349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85" y="2025316"/>
            <a:ext cx="4812632" cy="3609474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1120849" y="5651316"/>
            <a:ext cx="9922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Excursie în Maramureș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Clasele a XI-a 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XI-a 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endParaRPr lang="ro-RO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Prof. Mihaela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Bucătaru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Mădălina </a:t>
            </a:r>
            <a:r>
              <a:rPr lang="ro-RO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Bunduc</a:t>
            </a:r>
            <a:r>
              <a:rPr lang="ro-RO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Silviu Iordache, Nicoleta Ciobanu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236318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 descr="E:\10.04 - Colegiul National Emil Racovita\DSCN41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9" y="2070939"/>
            <a:ext cx="5676406" cy="425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7069791" y="4531416"/>
            <a:ext cx="4358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Clasele a VI-a D și a X-a D</a:t>
            </a:r>
          </a:p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Liviu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Burlec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reptunghi 4"/>
          <p:cNvSpPr/>
          <p:nvPr/>
        </p:nvSpPr>
        <p:spPr>
          <a:xfrm>
            <a:off x="6396416" y="2995374"/>
            <a:ext cx="5403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Conferinţa „Prevenirea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delicvenţei 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juvenile şi 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victimizării minorului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343342018"/>
      </p:ext>
    </p:extLst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0.04 - Colegiul National Emil Racovita\DSCN4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98" y="3379674"/>
            <a:ext cx="4011893" cy="256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10.04 - Colegiul National Emil Racovita\DSCN40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4469" y="3379674"/>
            <a:ext cx="3693921" cy="277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10.04 - Colegiul National Emil Racovita\DSCN40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6319" y="2584884"/>
            <a:ext cx="3658722" cy="2444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/>
          <p:cNvSpPr txBox="1"/>
          <p:nvPr/>
        </p:nvSpPr>
        <p:spPr>
          <a:xfrm>
            <a:off x="3648559" y="5796171"/>
            <a:ext cx="519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Clasele a VI-a D și a X-a D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Liviu </a:t>
            </a:r>
            <a:r>
              <a:rPr lang="ro-RO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Burlec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1412423" y="1772825"/>
            <a:ext cx="966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Conferinţa „Prevenirea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delicvenţei 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juvenile şi 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victimizării minorului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396415955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eptunghi 2"/>
          <p:cNvSpPr/>
          <p:nvPr/>
        </p:nvSpPr>
        <p:spPr>
          <a:xfrm>
            <a:off x="2486989" y="5769680"/>
            <a:ext cx="6894518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o-RO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pectacol de teatru</a:t>
            </a:r>
            <a:r>
              <a:rPr lang="ro-R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o-R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Clasele </a:t>
            </a:r>
            <a:r>
              <a:rPr lang="ro-R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VII-a </a:t>
            </a:r>
            <a:r>
              <a:rPr lang="ro-RO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şi a VIII-a B (Cornelia Sârghie)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84" y="2307723"/>
            <a:ext cx="4620125" cy="3449052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9518" y="2320628"/>
            <a:ext cx="4585553" cy="34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077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0.04 - Colegiul National Emil Racovita\DSCN4103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/>
        </p:blipFill>
        <p:spPr bwMode="auto">
          <a:xfrm>
            <a:off x="260096" y="3371705"/>
            <a:ext cx="3689542" cy="2635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10.04 - Colegiul National Emil Racovita\DSCN4108.JPG"/>
          <p:cNvPicPr>
            <a:picLocks noChangeAspect="1" noChangeArrowheads="1"/>
          </p:cNvPicPr>
          <p:nvPr/>
        </p:nvPicPr>
        <p:blipFill rotWithShape="1">
          <a:blip r:embed="rId3" cstate="screen"/>
          <a:srcRect b="-1470"/>
          <a:stretch/>
        </p:blipFill>
        <p:spPr bwMode="auto">
          <a:xfrm>
            <a:off x="4195357" y="2810123"/>
            <a:ext cx="3532743" cy="278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10.04 - Colegiul National Emil Racovita\DSCN410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3"/>
          <a:stretch/>
        </p:blipFill>
        <p:spPr bwMode="auto">
          <a:xfrm>
            <a:off x="7973819" y="3416470"/>
            <a:ext cx="3827950" cy="2590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3364607" y="5908986"/>
            <a:ext cx="519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Clasele a VI-a D și a X-a D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Liviu </a:t>
            </a:r>
            <a:r>
              <a:rPr lang="ro-RO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Burlec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1330825" y="1846768"/>
            <a:ext cx="966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Conferinţa „Prevenirea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delicvenţei 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juvenile şi 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victimizării minorului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3825099899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0.04 - Colegiul National Emil Racovita\DSCN4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44435" y="2675264"/>
            <a:ext cx="3839294" cy="287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10.04 - Colegiul National Emil Racovita\DSCN41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42327" y="3212249"/>
            <a:ext cx="3714140" cy="278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10.04 - Colegiul National Emil Racovita\DSCN41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9229" y="3212248"/>
            <a:ext cx="3667641" cy="278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/>
          <p:cNvSpPr txBox="1"/>
          <p:nvPr/>
        </p:nvSpPr>
        <p:spPr>
          <a:xfrm>
            <a:off x="3568127" y="5997200"/>
            <a:ext cx="5194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Clasele a VI-a D și a X-a D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Liviu </a:t>
            </a:r>
            <a:r>
              <a:rPr lang="ro-RO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Burlec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reptunghi 5"/>
          <p:cNvSpPr/>
          <p:nvPr/>
        </p:nvSpPr>
        <p:spPr>
          <a:xfrm>
            <a:off x="1330825" y="1770459"/>
            <a:ext cx="9666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Conferinţa „Prevenirea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delicvenţei 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juvenile şi a </a:t>
            </a:r>
            <a:r>
              <a:rPr lang="ro-RO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victimizării minorului</a:t>
            </a:r>
            <a:r>
              <a:rPr lang="ro-RO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1996372532"/>
      </p:ext>
    </p:extLst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008" y="2308555"/>
            <a:ext cx="3760593" cy="311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https://thumbp21-ne1.mail.yahoo.com/tn?sid=29273397982881047&amp;mid=AEC%2BimIAABG%2FU2TqSrO0wCMbgX0&amp;midoffset=2_0_0_2_113282&amp;partid=2&amp;f=1202&amp;fid=Sent&amp;w=3000&amp;h=30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08870" y="3095734"/>
            <a:ext cx="3883130" cy="2913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C:\Users\Luminita\Downloads\IMG00452-20140409-16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1602" y="3291840"/>
            <a:ext cx="3948137" cy="271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/>
          <p:cNvSpPr txBox="1"/>
          <p:nvPr/>
        </p:nvSpPr>
        <p:spPr>
          <a:xfrm>
            <a:off x="3328395" y="5657671"/>
            <a:ext cx="578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Clasa a VI-a D și a X-a D 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Corina Rotaru</a:t>
            </a:r>
          </a:p>
          <a:p>
            <a:pPr algn="ctr"/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Mirela Foca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2541" y="1568226"/>
            <a:ext cx="9761516" cy="7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o-RO" alt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CUNOAȘTE ȘI PROTEJEAZĂ PATRIMONIUL CULTURAL NAȚIONAL!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07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91" y="2508453"/>
            <a:ext cx="3426628" cy="310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235" y="3851806"/>
            <a:ext cx="3823856" cy="289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:\Users\Luminita\Downloads\IMG00450-20140409-16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9407" y="2400000"/>
            <a:ext cx="3759571" cy="290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/>
          <p:cNvSpPr txBox="1"/>
          <p:nvPr/>
        </p:nvSpPr>
        <p:spPr>
          <a:xfrm>
            <a:off x="3680919" y="2228363"/>
            <a:ext cx="4858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Clasa a VI-a D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Corina Rotaru</a:t>
            </a:r>
          </a:p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Mirela Foca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72541" y="1568226"/>
            <a:ext cx="9761516" cy="74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o-RO" alt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CUNOAȘTE ȘI PROTEJEAZĂ PATRIMONIUL CULTURAL NAȚIONAL!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97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9300" y="17772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„Spoken English” – concurs de limba engleză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2925918"/>
            <a:ext cx="4829578" cy="362218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787" y="2920284"/>
            <a:ext cx="4837089" cy="3627817"/>
          </a:xfrm>
        </p:spPr>
      </p:pic>
    </p:spTree>
    <p:extLst>
      <p:ext uri="{BB962C8B-B14F-4D97-AF65-F5344CB8AC3E}">
        <p14:creationId xmlns:p14="http://schemas.microsoft.com/office/powerpoint/2010/main" xmlns="" val="219623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37138" y="17375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„Cei care au creat </a:t>
            </a:r>
            <a:r>
              <a:rPr lang="en-US" b="1" dirty="0" smtClean="0"/>
              <a:t>I</a:t>
            </a:r>
            <a:r>
              <a:rPr lang="ro-RO" b="1" dirty="0" err="1" smtClean="0"/>
              <a:t>nternetul</a:t>
            </a:r>
            <a:r>
              <a:rPr lang="ro-RO" b="1" dirty="0" smtClean="0"/>
              <a:t>” – dezbatere şi prezentare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86" y="3073935"/>
            <a:ext cx="4790941" cy="353562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7954" y="3073935"/>
            <a:ext cx="5259195" cy="3487203"/>
          </a:xfrm>
        </p:spPr>
      </p:pic>
    </p:spTree>
    <p:extLst>
      <p:ext uri="{BB962C8B-B14F-4D97-AF65-F5344CB8AC3E}">
        <p14:creationId xmlns:p14="http://schemas.microsoft.com/office/powerpoint/2010/main" xmlns="" val="124145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22738" y="1775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„Incursiune în lumea culturală şi ştiinţifică a oraşului Iaşi”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53061" y="3124200"/>
            <a:ext cx="6605587" cy="3535363"/>
          </a:xfrm>
        </p:spPr>
      </p:pic>
    </p:spTree>
    <p:extLst>
      <p:ext uri="{BB962C8B-B14F-4D97-AF65-F5344CB8AC3E}">
        <p14:creationId xmlns:p14="http://schemas.microsoft.com/office/powerpoint/2010/main" xmlns="" val="18828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589" y="1673225"/>
            <a:ext cx="11855116" cy="1069975"/>
          </a:xfrm>
        </p:spPr>
        <p:txBody>
          <a:bodyPr>
            <a:normAutofit/>
          </a:bodyPr>
          <a:lstStyle/>
          <a:p>
            <a:r>
              <a:rPr lang="vi-VN" b="1" dirty="0" smtClean="0"/>
              <a:t>„Adolescenţa, vârstă frumoasă. Îngrijeşte-te!”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06" y="2743199"/>
            <a:ext cx="5288694" cy="396700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208" y="2743200"/>
            <a:ext cx="5289992" cy="3967006"/>
          </a:xfrm>
        </p:spPr>
      </p:pic>
    </p:spTree>
    <p:extLst>
      <p:ext uri="{BB962C8B-B14F-4D97-AF65-F5344CB8AC3E}">
        <p14:creationId xmlns:p14="http://schemas.microsoft.com/office/powerpoint/2010/main" xmlns="" val="183578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3347" y="16635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RO" b="1" dirty="0" smtClean="0"/>
              <a:t>„Apa, esenţa vieţii” - </a:t>
            </a:r>
            <a:r>
              <a:rPr lang="ro-RO" b="1" dirty="0"/>
              <a:t>t</a:t>
            </a:r>
            <a:r>
              <a:rPr lang="it-IT" b="1" dirty="0" smtClean="0"/>
              <a:t>ratarea apei la Staţia Dancu – demonstraţie practică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31842" y="2983606"/>
            <a:ext cx="5638800" cy="3700463"/>
          </a:xfrm>
        </p:spPr>
      </p:pic>
    </p:spTree>
    <p:extLst>
      <p:ext uri="{BB962C8B-B14F-4D97-AF65-F5344CB8AC3E}">
        <p14:creationId xmlns:p14="http://schemas.microsoft.com/office/powerpoint/2010/main" xmlns="" val="22184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0462" y="1625958"/>
            <a:ext cx="8937938" cy="975575"/>
          </a:xfrm>
        </p:spPr>
        <p:txBody>
          <a:bodyPr>
            <a:normAutofit/>
          </a:bodyPr>
          <a:lstStyle/>
          <a:p>
            <a:r>
              <a:rPr lang="ro-RO" sz="2800" b="1" dirty="0"/>
              <a:t>„Şcoala europeană, modele educative de succes” – dezbatere în cadrul Festivalului Naţional al Şanselor Tale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358" y="2703490"/>
            <a:ext cx="5257800" cy="3941763"/>
          </a:xfrm>
        </p:spPr>
      </p:pic>
    </p:spTree>
    <p:extLst>
      <p:ext uri="{BB962C8B-B14F-4D97-AF65-F5344CB8AC3E}">
        <p14:creationId xmlns:p14="http://schemas.microsoft.com/office/powerpoint/2010/main" xmlns="" val="351405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408799" y="2066306"/>
            <a:ext cx="5467581" cy="3059146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3535" y="2066306"/>
            <a:ext cx="5689452" cy="3059146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3019505" y="5837113"/>
            <a:ext cx="6778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Kajtus</a:t>
            </a:r>
            <a:r>
              <a:rPr lang="ro-RO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vrăjitorul” – V D, VII B </a:t>
            </a:r>
            <a:r>
              <a:rPr lang="ro-RO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şi</a:t>
            </a:r>
            <a:r>
              <a:rPr lang="ro-RO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VIII B (Cornelia Sârghie)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89271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 descr="F:\poze sera 2012\poze 10c\sera 2012 martie 1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78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2" descr="E:\poze lab.scoala\sera 2012 martie 0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068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3" descr="E:\poze lab.scoala\sera 2012 martie 0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157663"/>
            <a:ext cx="34782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4" descr="E:\poze lab.scoala\sera 2012 martie 2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4157663"/>
            <a:ext cx="3478213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TextBox 9"/>
          <p:cNvSpPr txBox="1">
            <a:spLocks noChangeArrowheads="1"/>
          </p:cNvSpPr>
          <p:nvPr/>
        </p:nvSpPr>
        <p:spPr bwMode="auto">
          <a:xfrm>
            <a:off x="4648200" y="2205039"/>
            <a:ext cx="2819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o-RO" sz="2400">
                <a:solidFill>
                  <a:srgbClr val="0070C0"/>
                </a:solidFill>
                <a:latin typeface="Arial Black" panose="020B0A04020102020204" pitchFamily="34" charset="0"/>
              </a:rPr>
              <a:t>VOLUNTARIAT ÎN SERA ŞCOLII</a:t>
            </a:r>
            <a:endParaRPr lang="en-US" sz="240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4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3573510"/>
            <a:ext cx="6774287" cy="1080120"/>
          </a:xfrm>
        </p:spPr>
        <p:txBody>
          <a:bodyPr>
            <a:noAutofit/>
          </a:bodyPr>
          <a:lstStyle/>
          <a:p>
            <a:r>
              <a:rPr lang="ro-RO" sz="32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„Fii voluntar! Implică-te pentru viitor”</a:t>
            </a:r>
            <a:br>
              <a:rPr lang="ro-RO" sz="32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</a:br>
            <a:r>
              <a:rPr lang="ro-RO" sz="280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prof.coordonatori: Emanuela Cerchez şi Marinel Şerban</a:t>
            </a:r>
            <a:endParaRPr lang="en-US" sz="2800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8078" y="1803556"/>
            <a:ext cx="4108956" cy="4948938"/>
          </a:xfrm>
        </p:spPr>
      </p:pic>
    </p:spTree>
    <p:extLst>
      <p:ext uri="{BB962C8B-B14F-4D97-AF65-F5344CB8AC3E}">
        <p14:creationId xmlns:p14="http://schemas.microsoft.com/office/powerpoint/2010/main" xmlns="" val="12884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1" y="1417638"/>
            <a:ext cx="8784976" cy="1630362"/>
          </a:xfrm>
        </p:spPr>
        <p:txBody>
          <a:bodyPr>
            <a:noAutofit/>
          </a:bodyPr>
          <a:lstStyle/>
          <a:p>
            <a:r>
              <a:rPr lang="ro-RO" sz="3200" b="1" dirty="0">
                <a:solidFill>
                  <a:schemeClr val="accent1"/>
                </a:solidFill>
                <a:cs typeface="Times New Roman" pitchFamily="18" charset="0"/>
              </a:rPr>
              <a:t>„Lumea descoperită altfel”</a:t>
            </a:r>
            <a:br>
              <a:rPr lang="ro-RO" sz="3200" b="1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o-RO" sz="3200" dirty="0">
                <a:solidFill>
                  <a:schemeClr val="accent1"/>
                </a:solidFill>
                <a:cs typeface="Times New Roman" pitchFamily="18" charset="0"/>
              </a:rPr>
              <a:t>coordonator: catedra de Limba şi literatura română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2852937"/>
            <a:ext cx="5638801" cy="3916363"/>
          </a:xfrm>
        </p:spPr>
      </p:pic>
    </p:spTree>
    <p:extLst>
      <p:ext uri="{BB962C8B-B14F-4D97-AF65-F5344CB8AC3E}">
        <p14:creationId xmlns:p14="http://schemas.microsoft.com/office/powerpoint/2010/main" xmlns="" val="95466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951" y="1493838"/>
            <a:ext cx="8229600" cy="1630362"/>
          </a:xfrm>
        </p:spPr>
        <p:txBody>
          <a:bodyPr>
            <a:normAutofit/>
          </a:bodyPr>
          <a:lstStyle/>
          <a:p>
            <a:r>
              <a:rPr lang="ro-RO" sz="3200" b="1" dirty="0" smtClean="0">
                <a:solidFill>
                  <a:schemeClr val="accent1"/>
                </a:solidFill>
                <a:cs typeface="Times New Roman" pitchFamily="18" charset="0"/>
              </a:rPr>
              <a:t>„</a:t>
            </a:r>
            <a:r>
              <a:rPr lang="en-US" sz="3200" b="1" dirty="0" err="1" smtClean="0">
                <a:solidFill>
                  <a:schemeClr val="accent1"/>
                </a:solidFill>
                <a:cs typeface="Times New Roman" pitchFamily="18" charset="0"/>
              </a:rPr>
              <a:t>Cinematografia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o-RO" sz="3200" b="1" dirty="0">
                <a:solidFill>
                  <a:schemeClr val="accent1"/>
                </a:solidFill>
                <a:cs typeface="Times New Roman" pitchFamily="18" charset="0"/>
              </a:rPr>
              <a:t>și literatura</a:t>
            </a:r>
            <a:r>
              <a:rPr lang="en-US" sz="3200" dirty="0" smtClean="0">
                <a:solidFill>
                  <a:schemeClr val="accent1"/>
                </a:solidFill>
                <a:cs typeface="Times New Roman" pitchFamily="18" charset="0"/>
              </a:rPr>
              <a:t>” </a:t>
            </a:r>
            <a:r>
              <a:rPr lang="ro-RO" sz="3200" dirty="0">
                <a:solidFill>
                  <a:schemeClr val="accent1"/>
                </a:solidFill>
                <a:cs typeface="Times New Roman" pitchFamily="18" charset="0"/>
              </a:rPr>
              <a:t>organizator: prof. Cornelia Sârghie</a:t>
            </a:r>
            <a:endParaRPr lang="en-US" sz="32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930" y="2996952"/>
            <a:ext cx="3906307" cy="37338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526" y="3004699"/>
            <a:ext cx="3937316" cy="3745646"/>
          </a:xfrm>
        </p:spPr>
      </p:pic>
    </p:spTree>
    <p:extLst>
      <p:ext uri="{BB962C8B-B14F-4D97-AF65-F5344CB8AC3E}">
        <p14:creationId xmlns:p14="http://schemas.microsoft.com/office/powerpoint/2010/main" xmlns="" val="163594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9" descr="https://thumbp21-ne1.mail.yahoo.com/tn?sid=29273397982881047&amp;mid=AMC%2BimIAABAVU2TqxML3ADewmHw&amp;midoffset=2_0_0_2_115036&amp;partid=2&amp;f=1202&amp;fid=Sent&amp;w=3000&amp;h=3000"/>
          <p:cNvSpPr>
            <a:spLocks noChangeAspect="1" noChangeArrowheads="1"/>
          </p:cNvSpPr>
          <p:nvPr/>
        </p:nvSpPr>
        <p:spPr bwMode="auto">
          <a:xfrm>
            <a:off x="1978025" y="-2765425"/>
            <a:ext cx="8534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altLang="ro-RO">
              <a:solidFill>
                <a:prstClr val="black"/>
              </a:solidFill>
            </a:endParaRPr>
          </a:p>
        </p:txBody>
      </p:sp>
      <p:pic>
        <p:nvPicPr>
          <p:cNvPr id="34827" name="Picture 11" descr="https://thumbp21-ne1.mail.yahoo.com/tn?sid=29273397982881047&amp;mid=AMC%2BimIAABAVU2TqxML3ADewmHw&amp;midoffset=2_0_0_2_115036&amp;partid=2&amp;f=1202&amp;fid=Sent&amp;w=3000&amp;h=30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046" y="1811565"/>
            <a:ext cx="4690753" cy="3518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Dreptunghi 1"/>
          <p:cNvSpPr/>
          <p:nvPr/>
        </p:nvSpPr>
        <p:spPr>
          <a:xfrm>
            <a:off x="2033442" y="5461886"/>
            <a:ext cx="7813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Palatul domnitorului Alexandru Ioan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Cuza</a:t>
            </a:r>
          </a:p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Clasa a VI-a D, </a:t>
            </a:r>
          </a:p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Luminița Teodorescu, Corina 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Rotaru, Mirela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Foca</a:t>
            </a:r>
          </a:p>
          <a:p>
            <a:pPr algn="ctr"/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560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6827" y="1985485"/>
            <a:ext cx="3137808" cy="4183744"/>
          </a:xfrm>
          <a:prstGeom prst="rect">
            <a:avLst/>
          </a:prstGeom>
        </p:spPr>
      </p:pic>
      <p:sp>
        <p:nvSpPr>
          <p:cNvPr id="4" name="CasetăText 3"/>
          <p:cNvSpPr txBox="1"/>
          <p:nvPr/>
        </p:nvSpPr>
        <p:spPr>
          <a:xfrm>
            <a:off x="2516209" y="6305797"/>
            <a:ext cx="8128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„Să ne cunoaștem orașul”- seral </a:t>
            </a:r>
            <a:r>
              <a:rPr lang="ro-RO" sz="2000" b="1" dirty="0"/>
              <a:t>(psihopedagog Ana Leahu, Mihai Chelariu)</a:t>
            </a: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33" y="1819231"/>
            <a:ext cx="3851564" cy="2888673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466" y="1819231"/>
            <a:ext cx="3851564" cy="28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175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463" y="1983545"/>
            <a:ext cx="4785264" cy="3588949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675" y="1983545"/>
            <a:ext cx="4785263" cy="3588948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5944087" y="5733215"/>
            <a:ext cx="6080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Combaterea </a:t>
            </a:r>
            <a:r>
              <a:rPr lang="ro-RO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violenţei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în familie – vizionarea unui film educativ 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Abra </a:t>
            </a:r>
            <a:r>
              <a:rPr lang="ro-RO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ochos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ro-RO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seral (psihopedagog Ana Leahu, Mihai Chelariu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o-RO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510368" y="5664563"/>
            <a:ext cx="4843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„Un alt mod de a </a:t>
            </a: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fizica” 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-vizionare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film documentar </a:t>
            </a: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dezbatere</a:t>
            </a:r>
          </a:p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–seral (prof. Liliana Nicolae)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332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17" y="1805049"/>
            <a:ext cx="3950525" cy="2962894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429" y="2077853"/>
            <a:ext cx="3050721" cy="4067628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010" y="1805049"/>
            <a:ext cx="3903024" cy="2927268"/>
          </a:xfrm>
          <a:prstGeom prst="rect">
            <a:avLst/>
          </a:prstGeom>
        </p:spPr>
      </p:pic>
      <p:sp>
        <p:nvSpPr>
          <p:cNvPr id="10" name="CasetăText 9"/>
          <p:cNvSpPr txBox="1"/>
          <p:nvPr/>
        </p:nvSpPr>
        <p:spPr>
          <a:xfrm>
            <a:off x="112542" y="4881065"/>
            <a:ext cx="415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Arta bisericeasca - tur centrul </a:t>
            </a:r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orasului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Vizita la editura Mitropoliei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–Doxologia, Turnul Golia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reptunghi 11"/>
          <p:cNvSpPr/>
          <p:nvPr/>
        </p:nvSpPr>
        <p:spPr>
          <a:xfrm>
            <a:off x="8324177" y="4810381"/>
            <a:ext cx="3527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Targul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cariere, </a:t>
            </a:r>
          </a:p>
        </p:txBody>
      </p:sp>
      <p:sp>
        <p:nvSpPr>
          <p:cNvPr id="13" name="CasetăText 12"/>
          <p:cNvSpPr txBox="1"/>
          <p:nvPr/>
        </p:nvSpPr>
        <p:spPr>
          <a:xfrm>
            <a:off x="3741935" y="6317626"/>
            <a:ext cx="498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Elevii clasei a XI-a A seral, prof. Alina </a:t>
            </a:r>
            <a:r>
              <a:rPr lang="ro-RO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Bîrliga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83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2679" y="1914894"/>
            <a:ext cx="4136571" cy="3102428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653" y="1917863"/>
            <a:ext cx="4132612" cy="3099459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2145475" y="5350271"/>
            <a:ext cx="8047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Bucurii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vizită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Gradini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Hansel si Gretel</a:t>
            </a:r>
            <a:endParaRPr lang="ro-R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Cornelia 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it-IT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rghie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79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972" y="1931327"/>
            <a:ext cx="6076210" cy="4557158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>
            <a:off x="6890110" y="3517409"/>
            <a:ext cx="41673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Vizită la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Gradina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Botanica 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clasa a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VII-a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o-RO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Leahu </a:t>
            </a:r>
            <a:r>
              <a:rPr lang="ro-R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si Simona </a:t>
            </a:r>
            <a:r>
              <a:rPr lang="ro-RO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Popa</a:t>
            </a:r>
            <a:endParaRPr lang="ro-R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28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435785" y="1654014"/>
            <a:ext cx="744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ro-RO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orientare profesională </a:t>
            </a:r>
            <a:r>
              <a:rPr lang="ro-RO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carieră</a:t>
            </a:r>
          </a:p>
        </p:txBody>
      </p:sp>
      <p:sp>
        <p:nvSpPr>
          <p:cNvPr id="3" name="Dreptunghi 2"/>
          <p:cNvSpPr/>
          <p:nvPr/>
        </p:nvSpPr>
        <p:spPr>
          <a:xfrm>
            <a:off x="20951" y="60736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izită la UMF – XI C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XII B (în cadrul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Festival) (Mihaela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Bucătaru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Ioana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Bohotineanu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o-R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6096000" y="607362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b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izită la Antibiotice – V C, VI C, XI D (Lorena Irimia, Mihaela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Foşalău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Mădălina </a:t>
            </a:r>
            <a:r>
              <a:rPr lang="ro-RO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Bunduc</a:t>
            </a:r>
            <a:r>
              <a:rPr lang="ro-RO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o-RO" b="1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66" y="2225360"/>
            <a:ext cx="5131019" cy="3848264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919" y="2225360"/>
            <a:ext cx="5131018" cy="38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382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3105" y="1831765"/>
            <a:ext cx="4615543" cy="3461657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140" y="1831765"/>
            <a:ext cx="4477001" cy="3357751"/>
          </a:xfrm>
          <a:prstGeom prst="rect">
            <a:avLst/>
          </a:prstGeom>
        </p:spPr>
      </p:pic>
      <p:sp>
        <p:nvSpPr>
          <p:cNvPr id="5" name="Dreptunghi 4"/>
          <p:cNvSpPr/>
          <p:nvPr/>
        </p:nvSpPr>
        <p:spPr>
          <a:xfrm>
            <a:off x="558140" y="5495303"/>
            <a:ext cx="10367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00000"/>
                </a:solidFill>
                <a:latin typeface="HelveticaNeue"/>
              </a:rPr>
              <a:t>Fundatia Solidaritate si Speranta- la </a:t>
            </a:r>
            <a:r>
              <a:rPr lang="it-IT" sz="2400" dirty="0" smtClean="0">
                <a:solidFill>
                  <a:srgbClr val="000000"/>
                </a:solidFill>
                <a:latin typeface="HelveticaNeue"/>
              </a:rPr>
              <a:t>activ</a:t>
            </a:r>
            <a:r>
              <a:rPr lang="ro-RO" sz="2400" dirty="0" smtClean="0">
                <a:solidFill>
                  <a:srgbClr val="000000"/>
                </a:solidFill>
                <a:latin typeface="HelveticaNeue"/>
              </a:rPr>
              <a:t>i</a:t>
            </a:r>
            <a:r>
              <a:rPr lang="it-IT" sz="2400" dirty="0" smtClean="0">
                <a:solidFill>
                  <a:srgbClr val="000000"/>
                </a:solidFill>
                <a:latin typeface="HelveticaNeue"/>
              </a:rPr>
              <a:t>tati </a:t>
            </a:r>
            <a:r>
              <a:rPr lang="it-IT" sz="2400" dirty="0">
                <a:solidFill>
                  <a:srgbClr val="000000"/>
                </a:solidFill>
                <a:latin typeface="HelveticaNeue"/>
              </a:rPr>
              <a:t>de prevenire a consumului de substante- cu clasele a </a:t>
            </a:r>
            <a:r>
              <a:rPr lang="ro-RO" sz="2400" dirty="0" smtClean="0">
                <a:solidFill>
                  <a:srgbClr val="000000"/>
                </a:solidFill>
                <a:latin typeface="HelveticaNeue"/>
              </a:rPr>
              <a:t>IX-a</a:t>
            </a:r>
            <a:r>
              <a:rPr lang="it-IT" sz="2400" dirty="0" smtClean="0">
                <a:solidFill>
                  <a:srgbClr val="000000"/>
                </a:solidFill>
                <a:latin typeface="HelveticaNeue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HelveticaNeue"/>
              </a:rPr>
              <a:t>A si </a:t>
            </a:r>
            <a:r>
              <a:rPr lang="ro-RO" sz="2400" dirty="0" smtClean="0">
                <a:solidFill>
                  <a:srgbClr val="000000"/>
                </a:solidFill>
                <a:latin typeface="HelveticaNeue"/>
              </a:rPr>
              <a:t>a IX-a</a:t>
            </a:r>
            <a:r>
              <a:rPr lang="it-IT" sz="2400" dirty="0" smtClean="0">
                <a:solidFill>
                  <a:srgbClr val="000000"/>
                </a:solidFill>
                <a:latin typeface="HelveticaNeue"/>
              </a:rPr>
              <a:t> </a:t>
            </a:r>
            <a:r>
              <a:rPr lang="it-IT" sz="2400" dirty="0">
                <a:solidFill>
                  <a:srgbClr val="000000"/>
                </a:solidFill>
                <a:latin typeface="HelveticaNeue"/>
              </a:rPr>
              <a:t>C, impreuna cu domnii diriginti si Leahu Ana si Obreja Roxana.- 8 11. 2014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xmlns="" val="1455288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690335" y="6166858"/>
            <a:ext cx="4670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o-RO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izită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la 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E-On 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VIII D (Narcis 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Manoliu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o-RO" sz="2000" b="1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871" y="1937944"/>
            <a:ext cx="5201920" cy="390144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671" y="1937944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5623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463" y="1865021"/>
            <a:ext cx="5050180" cy="3787634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69" y="1865021"/>
            <a:ext cx="5248358" cy="3787634"/>
          </a:xfrm>
          <a:prstGeom prst="rect">
            <a:avLst/>
          </a:prstGeom>
        </p:spPr>
      </p:pic>
      <p:sp>
        <p:nvSpPr>
          <p:cNvPr id="4" name="Dreptunghi 3"/>
          <p:cNvSpPr/>
          <p:nvPr/>
        </p:nvSpPr>
        <p:spPr>
          <a:xfrm>
            <a:off x="2641380" y="6023160"/>
            <a:ext cx="737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Activități la Policlinica </a:t>
            </a:r>
            <a:r>
              <a:rPr lang="ro-RO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 </a:t>
            </a:r>
            <a:r>
              <a:rPr lang="ro-RO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Life – clasa a XI-a A (Șerban Marinel)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8493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532" y="1757548"/>
            <a:ext cx="5803075" cy="4352306"/>
          </a:xfrm>
          <a:prstGeom prst="rect">
            <a:avLst/>
          </a:prstGeom>
        </p:spPr>
      </p:pic>
      <p:sp>
        <p:nvSpPr>
          <p:cNvPr id="3" name="Dreptunghi 2"/>
          <p:cNvSpPr/>
          <p:nvPr/>
        </p:nvSpPr>
        <p:spPr>
          <a:xfrm>
            <a:off x="2777011" y="6320042"/>
            <a:ext cx="5737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Activităţi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 Radio </a:t>
            </a:r>
            <a:r>
              <a:rPr lang="ro-RO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Iaşi</a:t>
            </a:r>
            <a:r>
              <a:rPr lang="ro-RO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clasa a XI-a A (Șerban Marinel)</a:t>
            </a:r>
            <a:endParaRPr lang="ro-RO" b="1" dirty="0"/>
          </a:p>
          <a:p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7158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2896227" y="6196081"/>
            <a:ext cx="6145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Vizit</a:t>
            </a:r>
            <a:r>
              <a:rPr lang="ro-RO" sz="2000" b="1" noProof="1" smtClean="0">
                <a:latin typeface="Times New Roman" panose="02020603050405020304" pitchFamily="18" charset="0"/>
                <a:ea typeface="Calibri" panose="020F0502020204030204" pitchFamily="34" charset="0"/>
              </a:rPr>
              <a:t>ă la Librăria Cărturești</a:t>
            </a:r>
            <a:r>
              <a:rPr lang="ro-RO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o-RO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VIII D (Narcis Manoliu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ro-RO" sz="2000" b="1" dirty="0"/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604" y="2071838"/>
            <a:ext cx="5201920" cy="3901440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829" y="2071838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193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3304" y="4331552"/>
            <a:ext cx="3241172" cy="2419625"/>
          </a:xfrm>
          <a:prstGeom prst="rect">
            <a:avLst/>
          </a:prstGeom>
        </p:spPr>
      </p:pic>
      <p:pic>
        <p:nvPicPr>
          <p:cNvPr id="3" name="I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5246" y="1706486"/>
            <a:ext cx="3321464" cy="2479565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539" y="4331552"/>
            <a:ext cx="3189435" cy="2381002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5628" y="1726320"/>
            <a:ext cx="3294896" cy="2459731"/>
          </a:xfrm>
          <a:prstGeom prst="rect">
            <a:avLst/>
          </a:prstGeom>
        </p:spPr>
      </p:pic>
      <p:sp>
        <p:nvSpPr>
          <p:cNvPr id="7" name="CasetăText 6"/>
          <p:cNvSpPr txBox="1"/>
          <p:nvPr/>
        </p:nvSpPr>
        <p:spPr>
          <a:xfrm>
            <a:off x="4061427" y="4783389"/>
            <a:ext cx="4180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Vizită la Muzeul Literaturii Române-</a:t>
            </a:r>
          </a:p>
          <a:p>
            <a:pPr algn="ctr"/>
            <a:r>
              <a:rPr lang="ro-RO" dirty="0" smtClean="0"/>
              <a:t>– clasele: </a:t>
            </a:r>
            <a:r>
              <a:rPr lang="ro-RO" dirty="0"/>
              <a:t>V C, VI B, VI C, IX B, X A, X C; XII D (Lorena Irimia, Liliana </a:t>
            </a:r>
            <a:r>
              <a:rPr lang="ro-RO" dirty="0" err="1"/>
              <a:t>Balan</a:t>
            </a:r>
            <a:r>
              <a:rPr lang="ro-RO" dirty="0"/>
              <a:t>, Mihaela </a:t>
            </a:r>
            <a:r>
              <a:rPr lang="ro-RO" dirty="0" err="1"/>
              <a:t>Foşalău</a:t>
            </a:r>
            <a:r>
              <a:rPr lang="ro-RO" dirty="0"/>
              <a:t>, </a:t>
            </a:r>
            <a:r>
              <a:rPr lang="ro-RO" dirty="0" err="1"/>
              <a:t>Genoveva</a:t>
            </a:r>
            <a:r>
              <a:rPr lang="ro-RO" dirty="0"/>
              <a:t> Cerchez, Cornelia Sârghie, Mihaela </a:t>
            </a:r>
            <a:r>
              <a:rPr lang="ro-RO" dirty="0" err="1"/>
              <a:t>Calabalic</a:t>
            </a:r>
            <a:r>
              <a:rPr lang="ro-RO" dirty="0"/>
              <a:t>, Irina </a:t>
            </a:r>
            <a:r>
              <a:rPr lang="ro-RO" dirty="0" err="1"/>
              <a:t>Vişan</a:t>
            </a:r>
            <a:r>
              <a:rPr lang="ro-RO" dirty="0"/>
              <a:t>)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326918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7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767</Words>
  <Application>Microsoft Office PowerPoint</Application>
  <PresentationFormat>Custom</PresentationFormat>
  <Paragraphs>85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3_Office Theme</vt:lpstr>
      <vt:lpstr>4_Office Theme</vt:lpstr>
      <vt:lpstr>Office Theme</vt:lpstr>
      <vt:lpstr>„Să știi mai multe, să fii  mai bun 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„Spoken English” – concurs de limba engleză</vt:lpstr>
      <vt:lpstr>„Cei care au creat Internetul” – dezbatere şi prezentare</vt:lpstr>
      <vt:lpstr>„Incursiune în lumea culturală şi ştiinţifică a oraşului Iaşi”</vt:lpstr>
      <vt:lpstr>„Adolescenţa, vârstă frumoasă. Îngrijeşte-te!”</vt:lpstr>
      <vt:lpstr>„Apa, esenţa vieţii” - tratarea apei la Staţia Dancu – demonstraţie practică</vt:lpstr>
      <vt:lpstr>„Şcoala europeană, modele educative de succes” – dezbatere în cadrul Festivalului Naţional al Şanselor Tale</vt:lpstr>
      <vt:lpstr>Slide 30</vt:lpstr>
      <vt:lpstr>„Fii voluntar! Implică-te pentru viitor” prof.coordonatori: Emanuela Cerchez şi Marinel Şerban</vt:lpstr>
      <vt:lpstr>„Lumea descoperită altfel” coordonator: catedra de Limba şi literatura română</vt:lpstr>
      <vt:lpstr>„Cinematografia și literatura” organizator: prof. Cornelia Sârghie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Unitate Scolara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„Să știi mai multe, să fii  mai bun ”</dc:title>
  <dc:creator>MECTS</dc:creator>
  <cp:lastModifiedBy>ema</cp:lastModifiedBy>
  <cp:revision>59</cp:revision>
  <dcterms:created xsi:type="dcterms:W3CDTF">2014-04-29T10:50:32Z</dcterms:created>
  <dcterms:modified xsi:type="dcterms:W3CDTF">2014-05-27T15:30:47Z</dcterms:modified>
</cp:coreProperties>
</file>